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66" r:id="rId2"/>
    <p:sldId id="268" r:id="rId3"/>
    <p:sldId id="288" r:id="rId4"/>
    <p:sldId id="289" r:id="rId5"/>
    <p:sldId id="290" r:id="rId6"/>
    <p:sldId id="291" r:id="rId7"/>
    <p:sldId id="294" r:id="rId8"/>
    <p:sldId id="315" r:id="rId9"/>
    <p:sldId id="324" r:id="rId10"/>
    <p:sldId id="293" r:id="rId11"/>
    <p:sldId id="304" r:id="rId12"/>
    <p:sldId id="298" r:id="rId13"/>
    <p:sldId id="325" r:id="rId14"/>
    <p:sldId id="271" r:id="rId15"/>
    <p:sldId id="284" r:id="rId16"/>
    <p:sldId id="323" r:id="rId17"/>
    <p:sldId id="273" r:id="rId18"/>
    <p:sldId id="274" r:id="rId19"/>
    <p:sldId id="316" r:id="rId20"/>
    <p:sldId id="317" r:id="rId21"/>
    <p:sldId id="307" r:id="rId22"/>
    <p:sldId id="318" r:id="rId23"/>
    <p:sldId id="319" r:id="rId24"/>
    <p:sldId id="256" r:id="rId25"/>
    <p:sldId id="309" r:id="rId26"/>
    <p:sldId id="311" r:id="rId27"/>
    <p:sldId id="257" r:id="rId28"/>
    <p:sldId id="312" r:id="rId29"/>
    <p:sldId id="310" r:id="rId30"/>
    <p:sldId id="283" r:id="rId31"/>
    <p:sldId id="258" r:id="rId32"/>
    <p:sldId id="259" r:id="rId33"/>
    <p:sldId id="320" r:id="rId34"/>
    <p:sldId id="260" r:id="rId35"/>
    <p:sldId id="261" r:id="rId36"/>
    <p:sldId id="262" r:id="rId37"/>
    <p:sldId id="263" r:id="rId38"/>
    <p:sldId id="264" r:id="rId39"/>
    <p:sldId id="301" r:id="rId40"/>
    <p:sldId id="265" r:id="rId41"/>
    <p:sldId id="286" r:id="rId42"/>
    <p:sldId id="287" r:id="rId43"/>
    <p:sldId id="285" r:id="rId44"/>
    <p:sldId id="326" r:id="rId45"/>
    <p:sldId id="327" r:id="rId46"/>
    <p:sldId id="280" r:id="rId47"/>
    <p:sldId id="328" r:id="rId48"/>
    <p:sldId id="281" r:id="rId49"/>
  </p:sldIdLst>
  <p:sldSz cx="9144000" cy="6858000" type="screen4x3"/>
  <p:notesSz cx="6797675" cy="9928225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39" autoAdjust="0"/>
    <p:restoredTop sz="76882" autoAdjust="0"/>
  </p:normalViewPr>
  <p:slideViewPr>
    <p:cSldViewPr>
      <p:cViewPr>
        <p:scale>
          <a:sx n="75" d="100"/>
          <a:sy n="75" d="100"/>
        </p:scale>
        <p:origin x="-408" y="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50" y="535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7B865-31CC-456E-8C43-C28734AD5634}" type="datetimeFigureOut">
              <a:rPr lang="el-GR" smtClean="0"/>
              <a:pPr/>
              <a:t>13/11/2018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85A9C2-AD32-40F9-AEE8-1DE26C962BA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8583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https://www.researchgate.net/figure/Structure-of-IgA1-molecule-and-hinge-region-sequence-On-In-IgA-nephropathy-IgAN-IgA_fig1_13566657</a:t>
            </a:r>
          </a:p>
          <a:p>
            <a:endParaRPr lang="en-US" dirty="0" smtClean="0"/>
          </a:p>
          <a:p>
            <a:r>
              <a:rPr lang="en-US" b="1" dirty="0" smtClean="0"/>
              <a:t>http://www.ene.gr/eneojs_new/index.php/en/article/view/304/344</a:t>
            </a:r>
            <a:endParaRPr lang="el-GR" b="1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5A9C2-AD32-40F9-AEE8-1DE26C962BAA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9128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9DFF2-118F-4AAD-AC01-609234342746}" type="datetime1">
              <a:rPr lang="el-GR" smtClean="0"/>
              <a:pPr/>
              <a:t>13/11/2018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35C11-F06F-4C04-99A9-7536AC62201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F5364-8C87-4959-8FC9-DE09141D303E}" type="datetime1">
              <a:rPr lang="el-GR" smtClean="0"/>
              <a:pPr/>
              <a:t>13/11/2018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35C11-F06F-4C04-99A9-7536AC62201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83341-A8A9-44F0-ABB3-C15D94443683}" type="datetime1">
              <a:rPr lang="el-GR" smtClean="0"/>
              <a:pPr/>
              <a:t>13/11/2018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35C11-F06F-4C04-99A9-7536AC62201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CA21B-1514-4750-B2E9-BAC9FF840491}" type="datetime1">
              <a:rPr lang="el-GR" smtClean="0"/>
              <a:pPr/>
              <a:t>13/11/2018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35C11-F06F-4C04-99A9-7536AC62201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A2D4-F0D3-41F8-9B44-60ADF2E0AF96}" type="datetime1">
              <a:rPr lang="el-GR" smtClean="0"/>
              <a:pPr/>
              <a:t>13/11/2018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35C11-F06F-4C04-99A9-7536AC62201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8EB89-6B95-48F6-89AA-82A2039ED439}" type="datetime1">
              <a:rPr lang="el-GR" smtClean="0"/>
              <a:pPr/>
              <a:t>13/11/2018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35C11-F06F-4C04-99A9-7536AC62201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1370-0B0E-4257-B912-E9D4AF291847}" type="datetime1">
              <a:rPr lang="el-GR" smtClean="0"/>
              <a:pPr/>
              <a:t>13/11/2018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35C11-F06F-4C04-99A9-7536AC62201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4155-E5C9-402A-8A79-CBCB92B64698}" type="datetime1">
              <a:rPr lang="el-GR" smtClean="0"/>
              <a:pPr/>
              <a:t>13/11/2018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35C11-F06F-4C04-99A9-7536AC62201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1975-D723-4567-921E-CACC89984A3B}" type="datetime1">
              <a:rPr lang="el-GR" smtClean="0"/>
              <a:pPr/>
              <a:t>13/11/2018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35C11-F06F-4C04-99A9-7536AC62201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9615C-A6A3-4FC0-97FB-B90D2F45729D}" type="datetime1">
              <a:rPr lang="el-GR" smtClean="0"/>
              <a:pPr/>
              <a:t>13/11/2018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35C11-F06F-4C04-99A9-7536AC62201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36823-0B8D-4745-92EE-F2A70EE447AB}" type="datetime1">
              <a:rPr lang="el-GR" smtClean="0"/>
              <a:pPr/>
              <a:t>13/11/2018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35C11-F06F-4C04-99A9-7536AC62201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B31F6-91B8-403F-9D1D-DF5E140B6D93}" type="datetime1">
              <a:rPr lang="el-GR" smtClean="0"/>
              <a:pPr/>
              <a:t>13/11/2018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35C11-F06F-4C04-99A9-7536AC62201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3568" y="22768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Πορφύρα </a:t>
            </a:r>
            <a:r>
              <a:rPr lang="en-US" b="1" dirty="0" err="1" smtClean="0">
                <a:solidFill>
                  <a:srgbClr val="C00000"/>
                </a:solidFill>
              </a:rPr>
              <a:t>Henoch-Schonlein</a:t>
            </a:r>
            <a:r>
              <a:rPr lang="el-GR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(HSP)</a:t>
            </a: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endParaRPr lang="el-GR" dirty="0">
              <a:solidFill>
                <a:srgbClr val="C00000"/>
              </a:solidFill>
            </a:endParaRPr>
          </a:p>
        </p:txBody>
      </p:sp>
      <p:pic>
        <p:nvPicPr>
          <p:cNvPr id="4" name="3 - Εικόνα" descr="pd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85728"/>
            <a:ext cx="1479684" cy="1365862"/>
          </a:xfrm>
          <a:prstGeom prst="rect">
            <a:avLst/>
          </a:prstGeom>
        </p:spPr>
      </p:pic>
      <p:pic>
        <p:nvPicPr>
          <p:cNvPr id="5" name="4 - Εικόνα" descr="aut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285728"/>
            <a:ext cx="1396825" cy="1447619"/>
          </a:xfrm>
          <a:prstGeom prst="rect">
            <a:avLst/>
          </a:prstGeom>
        </p:spPr>
      </p:pic>
      <p:sp>
        <p:nvSpPr>
          <p:cNvPr id="6" name="5 - TextBox"/>
          <p:cNvSpPr txBox="1"/>
          <p:nvPr/>
        </p:nvSpPr>
        <p:spPr>
          <a:xfrm>
            <a:off x="2143108" y="428604"/>
            <a:ext cx="521497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Ιπποκράτειο Γενικό Νοσοκομείο Θεσσαλονίκης</a:t>
            </a:r>
          </a:p>
          <a:p>
            <a:r>
              <a:rPr lang="el-GR" sz="2000" dirty="0" smtClean="0"/>
              <a:t>Γ΄ Παιδιατρική Κλινική ΑΠΘ</a:t>
            </a:r>
          </a:p>
          <a:p>
            <a:r>
              <a:rPr lang="el-GR" sz="2000" dirty="0" smtClean="0"/>
              <a:t>Διευθυντής: Καθηγητής Ε. </a:t>
            </a:r>
            <a:r>
              <a:rPr lang="el-GR" sz="2000" dirty="0" err="1" smtClean="0"/>
              <a:t>Ροηλίδης</a:t>
            </a:r>
            <a:endParaRPr lang="el-GR" sz="2000" dirty="0" smtClean="0"/>
          </a:p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179512" y="3717032"/>
            <a:ext cx="98950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Υπεύθυνοι φοιτητές</a:t>
            </a:r>
            <a:r>
              <a:rPr lang="el-GR" dirty="0" smtClean="0"/>
              <a:t>:      Κλέαρχος </a:t>
            </a:r>
            <a:r>
              <a:rPr lang="el-GR" dirty="0" err="1" smtClean="0"/>
              <a:t>Κανδύλας</a:t>
            </a:r>
            <a:r>
              <a:rPr lang="el-GR" dirty="0" smtClean="0"/>
              <a:t> </a:t>
            </a:r>
          </a:p>
          <a:p>
            <a:r>
              <a:rPr lang="el-GR" dirty="0" smtClean="0"/>
              <a:t> 		         Κωνσταντίνος </a:t>
            </a:r>
            <a:r>
              <a:rPr lang="el-GR" dirty="0" err="1" smtClean="0"/>
              <a:t>Τάντσης</a:t>
            </a:r>
            <a:endParaRPr lang="el-GR" dirty="0" smtClean="0"/>
          </a:p>
          <a:p>
            <a:endParaRPr lang="el-GR" dirty="0" smtClean="0"/>
          </a:p>
          <a:p>
            <a:r>
              <a:rPr lang="el-GR" b="1" dirty="0" smtClean="0"/>
              <a:t>Επιβλέπων καθηγητής</a:t>
            </a:r>
            <a:r>
              <a:rPr lang="el-GR" dirty="0" smtClean="0"/>
              <a:t>: </a:t>
            </a:r>
            <a:r>
              <a:rPr lang="en-US" dirty="0" smtClean="0">
                <a:cs typeface="Arial" charset="0"/>
              </a:rPr>
              <a:t> </a:t>
            </a:r>
            <a:r>
              <a:rPr lang="el-GR" dirty="0" smtClean="0">
                <a:cs typeface="Arial" charset="0"/>
              </a:rPr>
              <a:t>Κων/νος Δ.</a:t>
            </a:r>
            <a:r>
              <a:rPr lang="en-US" dirty="0" smtClean="0">
                <a:cs typeface="Arial" charset="0"/>
              </a:rPr>
              <a:t> </a:t>
            </a:r>
            <a:r>
              <a:rPr lang="el-GR" dirty="0" err="1" smtClean="0">
                <a:cs typeface="Arial" charset="0"/>
              </a:rPr>
              <a:t>Κολλιός</a:t>
            </a:r>
            <a:endParaRPr lang="el-GR" dirty="0" smtClean="0">
              <a:cs typeface="Arial" charset="0"/>
            </a:endParaRPr>
          </a:p>
          <a:p>
            <a:r>
              <a:rPr lang="el-GR" dirty="0" smtClean="0">
                <a:cs typeface="Arial" charset="0"/>
              </a:rPr>
              <a:t>                                            </a:t>
            </a:r>
            <a:r>
              <a:rPr lang="en-US" dirty="0" smtClean="0">
                <a:cs typeface="Arial" charset="0"/>
              </a:rPr>
              <a:t>A</a:t>
            </a:r>
            <a:r>
              <a:rPr lang="el-GR" dirty="0" err="1" smtClean="0">
                <a:cs typeface="Arial" charset="0"/>
              </a:rPr>
              <a:t>ναπληρωτής</a:t>
            </a:r>
            <a:r>
              <a:rPr lang="el-GR" dirty="0" smtClean="0">
                <a:cs typeface="Arial" charset="0"/>
              </a:rPr>
              <a:t> Καθηγητής Παιδιατρικής-Παιδιατρικής Νεφρολογίας</a:t>
            </a:r>
          </a:p>
          <a:p>
            <a:r>
              <a:rPr lang="el-GR" dirty="0" smtClean="0"/>
              <a:t> </a:t>
            </a:r>
            <a:endParaRPr lang="el-GR" sz="1600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35C11-F06F-4C04-99A9-7536AC622012}" type="slidenum">
              <a:rPr lang="el-GR" smtClean="0"/>
              <a:pPr/>
              <a:t>1</a:t>
            </a:fld>
            <a:endParaRPr lang="el-GR"/>
          </a:p>
        </p:txBody>
      </p:sp>
      <p:sp>
        <p:nvSpPr>
          <p:cNvPr id="9" name="8 - TextBox"/>
          <p:cNvSpPr txBox="1"/>
          <p:nvPr/>
        </p:nvSpPr>
        <p:spPr>
          <a:xfrm>
            <a:off x="2699792" y="566124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0070C0"/>
                </a:solidFill>
              </a:rPr>
              <a:t>7 Νοεμβρίου 2018 </a:t>
            </a:r>
            <a:endParaRPr lang="el-GR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smtClean="0">
                <a:solidFill>
                  <a:srgbClr val="C00000"/>
                </a:solidFill>
              </a:rPr>
              <a:t>Εισαγωγικά </a:t>
            </a:r>
            <a:endParaRPr lang="el-GR" sz="3200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124744"/>
            <a:ext cx="8676456" cy="5544616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el-GR" sz="3600" dirty="0" smtClean="0"/>
              <a:t>Αλλεργική πορφύρα  ή </a:t>
            </a:r>
            <a:r>
              <a:rPr lang="el-GR" sz="3600" dirty="0" err="1" smtClean="0"/>
              <a:t>αναφυλακτοειδής</a:t>
            </a:r>
            <a:endParaRPr lang="el-GR" sz="3600" dirty="0" smtClean="0"/>
          </a:p>
          <a:p>
            <a:pPr>
              <a:lnSpc>
                <a:spcPct val="170000"/>
              </a:lnSpc>
            </a:pPr>
            <a:r>
              <a:rPr lang="el-GR" sz="3600" b="1" dirty="0" smtClean="0">
                <a:solidFill>
                  <a:srgbClr val="0070C0"/>
                </a:solidFill>
              </a:rPr>
              <a:t>Αλλιώς λέγεται  </a:t>
            </a:r>
            <a:r>
              <a:rPr lang="en-US" sz="3600" b="1" dirty="0" err="1" smtClean="0">
                <a:solidFill>
                  <a:srgbClr val="0070C0"/>
                </a:solidFill>
              </a:rPr>
              <a:t>IgA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l-GR" sz="3600" b="1" dirty="0" smtClean="0">
                <a:solidFill>
                  <a:srgbClr val="0070C0"/>
                </a:solidFill>
              </a:rPr>
              <a:t>αγγειίτιδα</a:t>
            </a:r>
            <a:endParaRPr lang="en-US" sz="3600" b="1" dirty="0" smtClean="0">
              <a:solidFill>
                <a:srgbClr val="0070C0"/>
              </a:solidFill>
            </a:endParaRPr>
          </a:p>
          <a:p>
            <a:pPr>
              <a:lnSpc>
                <a:spcPct val="170000"/>
              </a:lnSpc>
            </a:pPr>
            <a:r>
              <a:rPr lang="en-US" sz="3600" dirty="0" smtClean="0"/>
              <a:t> </a:t>
            </a:r>
            <a:r>
              <a:rPr lang="el-GR" sz="3600" b="1" dirty="0" smtClean="0">
                <a:solidFill>
                  <a:srgbClr val="0070C0"/>
                </a:solidFill>
              </a:rPr>
              <a:t>Αγγειίτιδα  μικρών αγγείων </a:t>
            </a:r>
          </a:p>
          <a:p>
            <a:pPr>
              <a:lnSpc>
                <a:spcPct val="170000"/>
              </a:lnSpc>
              <a:buNone/>
            </a:pPr>
            <a:r>
              <a:rPr lang="el-GR" sz="3600" dirty="0" smtClean="0"/>
              <a:t>      Συστηματική </a:t>
            </a:r>
            <a:r>
              <a:rPr lang="el-GR" sz="3600" dirty="0" err="1" smtClean="0"/>
              <a:t>λευκοκυτταροκλαστική</a:t>
            </a:r>
            <a:r>
              <a:rPr lang="el-GR" sz="3600" dirty="0" smtClean="0"/>
              <a:t> αγγειίτιδα </a:t>
            </a:r>
          </a:p>
          <a:p>
            <a:pPr>
              <a:lnSpc>
                <a:spcPct val="170000"/>
              </a:lnSpc>
            </a:pPr>
            <a:r>
              <a:rPr lang="el-GR" sz="3600" dirty="0" smtClean="0"/>
              <a:t>Χαρακτηρίζεται από </a:t>
            </a:r>
            <a:r>
              <a:rPr lang="el-GR" sz="3600" b="1" dirty="0" smtClean="0">
                <a:solidFill>
                  <a:srgbClr val="0070C0"/>
                </a:solidFill>
              </a:rPr>
              <a:t>εναπόθεση </a:t>
            </a:r>
            <a:r>
              <a:rPr lang="el-GR" sz="3600" b="1" dirty="0" err="1" smtClean="0">
                <a:solidFill>
                  <a:srgbClr val="0070C0"/>
                </a:solidFill>
              </a:rPr>
              <a:t>ανοσοσυμπλεγμάτων</a:t>
            </a:r>
            <a:r>
              <a:rPr lang="el-GR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IgA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endParaRPr lang="el-GR" sz="3600" b="1" dirty="0" smtClean="0">
              <a:solidFill>
                <a:srgbClr val="0070C0"/>
              </a:solidFill>
            </a:endParaRPr>
          </a:p>
          <a:p>
            <a:pPr>
              <a:lnSpc>
                <a:spcPct val="170000"/>
              </a:lnSpc>
              <a:buNone/>
            </a:pPr>
            <a:r>
              <a:rPr lang="el-GR" sz="3600" b="1" dirty="0" smtClean="0">
                <a:solidFill>
                  <a:srgbClr val="0070C0"/>
                </a:solidFill>
              </a:rPr>
              <a:t>    </a:t>
            </a:r>
            <a:r>
              <a:rPr lang="el-GR" sz="3600" dirty="0" smtClean="0"/>
              <a:t>στα μικρά αγγεία (τριχοειδή, </a:t>
            </a:r>
            <a:r>
              <a:rPr lang="el-GR" sz="3600" dirty="0" err="1" smtClean="0"/>
              <a:t>φλεβίδια</a:t>
            </a:r>
            <a:r>
              <a:rPr lang="el-GR" sz="3600" dirty="0" smtClean="0"/>
              <a:t>, </a:t>
            </a:r>
            <a:r>
              <a:rPr lang="el-GR" sz="3600" dirty="0" err="1" smtClean="0"/>
              <a:t>αρτηριόλια</a:t>
            </a:r>
            <a:r>
              <a:rPr lang="el-GR" sz="3600" dirty="0" smtClean="0"/>
              <a:t>) </a:t>
            </a:r>
          </a:p>
          <a:p>
            <a:r>
              <a:rPr lang="el-GR" sz="3600" dirty="0" smtClean="0"/>
              <a:t>Κύρια  προσβολή:   Δέρμα </a:t>
            </a:r>
          </a:p>
          <a:p>
            <a:pPr indent="1892300">
              <a:buNone/>
            </a:pPr>
            <a:r>
              <a:rPr lang="el-GR" sz="3600" dirty="0" smtClean="0"/>
              <a:t> Αρθρώσεις</a:t>
            </a:r>
          </a:p>
          <a:p>
            <a:pPr indent="1892300">
              <a:buNone/>
            </a:pPr>
            <a:r>
              <a:rPr lang="el-GR" sz="3600" dirty="0" smtClean="0"/>
              <a:t> Πεπτικό    σύστημα</a:t>
            </a:r>
          </a:p>
          <a:p>
            <a:pPr indent="1892300">
              <a:buNone/>
            </a:pPr>
            <a:r>
              <a:rPr lang="el-GR" sz="3600" dirty="0" smtClean="0"/>
              <a:t> Νεφροί</a:t>
            </a:r>
          </a:p>
          <a:p>
            <a:pPr indent="1892300">
              <a:buNone/>
            </a:pPr>
            <a:r>
              <a:rPr lang="el-GR" sz="3600" dirty="0" smtClean="0"/>
              <a:t> Εγκέφαλος</a:t>
            </a:r>
          </a:p>
          <a:p>
            <a:pPr indent="1892300">
              <a:buNone/>
            </a:pPr>
            <a:r>
              <a:rPr lang="el-GR" sz="3600" dirty="0" smtClean="0"/>
              <a:t> Όσχεο</a:t>
            </a:r>
          </a:p>
          <a:p>
            <a:pPr>
              <a:lnSpc>
                <a:spcPct val="170000"/>
              </a:lnSpc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35C11-F06F-4C04-99A9-7536AC622012}" type="slidenum">
              <a:rPr lang="el-GR" smtClean="0"/>
              <a:pPr/>
              <a:t>10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524000" indent="-1524000">
              <a:buNone/>
            </a:pPr>
            <a:r>
              <a:rPr lang="el-GR" sz="2400" dirty="0" smtClean="0"/>
              <a:t>Προηγείται:</a:t>
            </a:r>
            <a:r>
              <a:rPr lang="en-US" dirty="0" smtClean="0"/>
              <a:t> </a:t>
            </a:r>
            <a:r>
              <a:rPr lang="el-GR" sz="2400" dirty="0" smtClean="0"/>
              <a:t>Λοίμωξη ανώτερου αναπνευστικού </a:t>
            </a:r>
            <a:r>
              <a:rPr lang="en-US" sz="2400" dirty="0" smtClean="0"/>
              <a:t>       (</a:t>
            </a:r>
            <a:r>
              <a:rPr lang="el-GR" sz="2400" dirty="0" smtClean="0"/>
              <a:t>στρεπτόκοκκοι, ιοί)</a:t>
            </a:r>
          </a:p>
          <a:p>
            <a:pPr marL="1524000" indent="0">
              <a:buNone/>
            </a:pPr>
            <a:r>
              <a:rPr lang="el-GR" sz="2400" dirty="0" smtClean="0"/>
              <a:t> Αλλεργική αντίδραση</a:t>
            </a:r>
          </a:p>
          <a:p>
            <a:pPr indent="1181100">
              <a:buNone/>
            </a:pPr>
            <a:r>
              <a:rPr lang="el-GR" sz="2400" dirty="0" smtClean="0"/>
              <a:t> Εμβολιασμοί</a:t>
            </a:r>
          </a:p>
          <a:p>
            <a:pPr indent="1181100">
              <a:buNone/>
            </a:pPr>
            <a:r>
              <a:rPr lang="el-GR" sz="2400" dirty="0" smtClean="0"/>
              <a:t> Δήγματα εντόμων</a:t>
            </a:r>
          </a:p>
          <a:p>
            <a:pPr marL="1611313" indent="0">
              <a:buNone/>
            </a:pPr>
            <a:r>
              <a:rPr lang="el-GR" sz="2400" dirty="0" smtClean="0"/>
              <a:t>Λήψη αντιβιοτικών (</a:t>
            </a:r>
            <a:r>
              <a:rPr lang="el-GR" sz="2400" dirty="0" err="1" smtClean="0"/>
              <a:t>αμπικιλλίνη</a:t>
            </a:r>
            <a:r>
              <a:rPr lang="el-GR" sz="2400" dirty="0" smtClean="0"/>
              <a:t>, πενικιλλίνη, </a:t>
            </a:r>
            <a:r>
              <a:rPr lang="el-GR" sz="2400" dirty="0" err="1" smtClean="0"/>
              <a:t>ερυθρομυκίνη</a:t>
            </a:r>
            <a:r>
              <a:rPr lang="el-GR" sz="2400" dirty="0" smtClean="0"/>
              <a:t>)</a:t>
            </a:r>
          </a:p>
          <a:p>
            <a:pPr>
              <a:buNone/>
            </a:pPr>
            <a:endParaRPr lang="el-GR" sz="2400" dirty="0" smtClean="0"/>
          </a:p>
          <a:p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35C11-F06F-4C04-99A9-7536AC622012}" type="slidenum">
              <a:rPr lang="el-GR" smtClean="0"/>
              <a:pPr/>
              <a:t>11</a:t>
            </a:fld>
            <a:endParaRPr lang="el-GR"/>
          </a:p>
        </p:txBody>
      </p:sp>
      <p:sp>
        <p:nvSpPr>
          <p:cNvPr id="6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smtClean="0">
                <a:solidFill>
                  <a:srgbClr val="C00000"/>
                </a:solidFill>
              </a:rPr>
              <a:t>Εισαγωγικά </a:t>
            </a:r>
            <a:endParaRPr lang="el-GR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el-GR" sz="3200" b="1" dirty="0" smtClean="0">
                <a:solidFill>
                  <a:srgbClr val="C00000"/>
                </a:solidFill>
              </a:rPr>
              <a:t>Επιδημιολογία</a:t>
            </a:r>
            <a:endParaRPr lang="el-GR" sz="3200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4525963"/>
          </a:xfrm>
        </p:spPr>
        <p:txBody>
          <a:bodyPr/>
          <a:lstStyle/>
          <a:p>
            <a:r>
              <a:rPr lang="el-GR" sz="2400" b="1" dirty="0" smtClean="0">
                <a:solidFill>
                  <a:srgbClr val="0070C0"/>
                </a:solidFill>
              </a:rPr>
              <a:t>Η πιο συχνή μορφή συστηματικής αγγειίτιδας </a:t>
            </a:r>
            <a:r>
              <a:rPr lang="el-GR" sz="2400" dirty="0" smtClean="0"/>
              <a:t>στα παιδιά </a:t>
            </a:r>
            <a:r>
              <a:rPr lang="en-US" sz="2400" dirty="0" smtClean="0"/>
              <a:t>(10-20/100</a:t>
            </a:r>
            <a:r>
              <a:rPr lang="el-GR" sz="2400" dirty="0" smtClean="0"/>
              <a:t>.</a:t>
            </a:r>
            <a:r>
              <a:rPr lang="en-US" sz="2400" dirty="0" smtClean="0"/>
              <a:t>000</a:t>
            </a:r>
            <a:r>
              <a:rPr lang="el-GR" sz="2400" dirty="0" smtClean="0"/>
              <a:t> παιδιά/έτος)</a:t>
            </a:r>
          </a:p>
          <a:p>
            <a:r>
              <a:rPr lang="el-GR" sz="2400" dirty="0" smtClean="0"/>
              <a:t>Συνήθως</a:t>
            </a:r>
            <a:r>
              <a:rPr lang="el-GR" sz="2400" b="1" dirty="0" smtClean="0"/>
              <a:t> 2-11 </a:t>
            </a:r>
            <a:r>
              <a:rPr lang="el-GR" sz="2400" dirty="0" smtClean="0"/>
              <a:t>ετών</a:t>
            </a:r>
          </a:p>
          <a:p>
            <a:r>
              <a:rPr lang="el-GR" sz="2400" dirty="0" smtClean="0"/>
              <a:t>Συχνότερα σε </a:t>
            </a:r>
            <a:r>
              <a:rPr lang="el-GR" sz="2400" b="1" dirty="0" smtClean="0"/>
              <a:t>αγόρια</a:t>
            </a:r>
            <a:r>
              <a:rPr lang="en-US" sz="2400" b="1" dirty="0" smtClean="0"/>
              <a:t> </a:t>
            </a:r>
            <a:r>
              <a:rPr lang="en-US" sz="2400" dirty="0" smtClean="0"/>
              <a:t>(1,2-1,8 : 1)</a:t>
            </a:r>
          </a:p>
          <a:p>
            <a:r>
              <a:rPr lang="el-GR" sz="2400" dirty="0" smtClean="0"/>
              <a:t>Συνήθως χειμώνα, άνοιξη</a:t>
            </a:r>
            <a:endParaRPr lang="en-US" sz="2400" dirty="0" smtClean="0"/>
          </a:p>
          <a:p>
            <a:endParaRPr lang="en-US" dirty="0" smtClean="0"/>
          </a:p>
          <a:p>
            <a:endParaRPr lang="en-US" u="sng" dirty="0" smtClean="0"/>
          </a:p>
          <a:p>
            <a:endParaRPr lang="el-GR" dirty="0"/>
          </a:p>
        </p:txBody>
      </p:sp>
      <p:pic>
        <p:nvPicPr>
          <p:cNvPr id="4" name="3 - Εικόνα" descr="ep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3284984"/>
            <a:ext cx="4921248" cy="2796709"/>
          </a:xfrm>
          <a:prstGeom prst="rect">
            <a:avLst/>
          </a:prstGeom>
        </p:spPr>
      </p:pic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35C11-F06F-4C04-99A9-7536AC622012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rmAutofit/>
          </a:bodyPr>
          <a:lstStyle/>
          <a:p>
            <a:r>
              <a:rPr lang="el-GR" sz="3200" b="1" dirty="0" err="1" smtClean="0">
                <a:solidFill>
                  <a:srgbClr val="C00000"/>
                </a:solidFill>
              </a:rPr>
              <a:t>Παθογένεση</a:t>
            </a:r>
            <a:endParaRPr lang="el-GR" sz="3200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sz="2800" dirty="0" smtClean="0"/>
              <a:t>Γενετικά αύξηση </a:t>
            </a:r>
            <a:r>
              <a:rPr lang="en-US" sz="2800" dirty="0" smtClean="0"/>
              <a:t>IgA1 </a:t>
            </a:r>
            <a:r>
              <a:rPr lang="el-GR" sz="2800" dirty="0" smtClean="0"/>
              <a:t>με ανεπάρκεια γαλακτόζης (</a:t>
            </a:r>
            <a:r>
              <a:rPr lang="en-US" sz="2800" dirty="0" err="1" smtClean="0"/>
              <a:t>galactose</a:t>
            </a:r>
            <a:r>
              <a:rPr lang="en-US" sz="2800" dirty="0" smtClean="0"/>
              <a:t> deficient O-</a:t>
            </a:r>
            <a:r>
              <a:rPr lang="en-US" sz="2800" dirty="0" err="1" smtClean="0"/>
              <a:t>glycans</a:t>
            </a:r>
            <a:r>
              <a:rPr lang="en-US" sz="28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l-GR" sz="2800" dirty="0" smtClean="0"/>
              <a:t>Σύνθεση αντισωμάτων κατά της </a:t>
            </a:r>
            <a:r>
              <a:rPr lang="en-US" sz="2800" dirty="0" smtClean="0"/>
              <a:t>IgA1</a:t>
            </a:r>
          </a:p>
          <a:p>
            <a:pPr>
              <a:lnSpc>
                <a:spcPct val="150000"/>
              </a:lnSpc>
            </a:pPr>
            <a:r>
              <a:rPr lang="el-GR" sz="2800" dirty="0" smtClean="0"/>
              <a:t>Σχηματισμός </a:t>
            </a:r>
            <a:r>
              <a:rPr lang="el-GR" sz="2800" dirty="0" err="1" smtClean="0"/>
              <a:t>ανοσοσυμπλεγμάτων</a:t>
            </a:r>
            <a:endParaRPr lang="el-GR" sz="2800" dirty="0" smtClean="0"/>
          </a:p>
          <a:p>
            <a:pPr>
              <a:lnSpc>
                <a:spcPct val="150000"/>
              </a:lnSpc>
            </a:pPr>
            <a:r>
              <a:rPr lang="el-GR" sz="2800" dirty="0" smtClean="0"/>
              <a:t>Εναπόθεση </a:t>
            </a:r>
            <a:r>
              <a:rPr lang="el-GR" sz="2800" dirty="0" err="1" smtClean="0"/>
              <a:t>ανοσοσυμπλεγμάτων</a:t>
            </a:r>
            <a:r>
              <a:rPr lang="el-GR" sz="2800" dirty="0" smtClean="0"/>
              <a:t> στο </a:t>
            </a:r>
            <a:r>
              <a:rPr lang="el-GR" sz="2800" dirty="0" err="1" smtClean="0"/>
              <a:t>μεσάγγειο</a:t>
            </a:r>
            <a:r>
              <a:rPr lang="el-GR" sz="2800" dirty="0" smtClean="0"/>
              <a:t> του νεφρού</a:t>
            </a:r>
            <a:endParaRPr lang="el-GR" sz="2800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35C11-F06F-4C04-99A9-7536AC622012}" type="slidenum">
              <a:rPr lang="el-GR" smtClean="0"/>
              <a:pPr/>
              <a:t>13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el-GR" sz="3200" b="1" dirty="0" err="1" smtClean="0">
                <a:solidFill>
                  <a:srgbClr val="C00000"/>
                </a:solidFill>
              </a:rPr>
              <a:t>Αιτιοπαθογένεια</a:t>
            </a:r>
            <a:endParaRPr lang="el-GR" sz="3600" b="1" dirty="0">
              <a:solidFill>
                <a:srgbClr val="C00000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714348" y="1357298"/>
            <a:ext cx="3286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/>
              <a:t>Μειονεκτική </a:t>
            </a:r>
            <a:r>
              <a:rPr lang="el-GR" sz="2000" dirty="0" err="1" smtClean="0"/>
              <a:t>γλυκοζυλίωση</a:t>
            </a:r>
            <a:r>
              <a:rPr lang="el-GR" sz="2000" dirty="0" smtClean="0"/>
              <a:t> </a:t>
            </a:r>
            <a:r>
              <a:rPr lang="en-US" sz="2000" dirty="0" smtClean="0"/>
              <a:t>IgA1 (</a:t>
            </a:r>
            <a:r>
              <a:rPr lang="el-GR" sz="2000" b="1" dirty="0" smtClean="0"/>
              <a:t>γενετικά</a:t>
            </a:r>
            <a:r>
              <a:rPr lang="el-GR" sz="2000" dirty="0" smtClean="0"/>
              <a:t> αίτια)</a:t>
            </a:r>
            <a:endParaRPr lang="el-GR" sz="2000" dirty="0"/>
          </a:p>
        </p:txBody>
      </p:sp>
      <p:cxnSp>
        <p:nvCxnSpPr>
          <p:cNvPr id="6" name="5 - Ευθύγραμμο βέλος σύνδεσης"/>
          <p:cNvCxnSpPr/>
          <p:nvPr/>
        </p:nvCxnSpPr>
        <p:spPr>
          <a:xfrm rot="5400000">
            <a:off x="1965307" y="2320917"/>
            <a:ext cx="642942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TextBox"/>
          <p:cNvSpPr txBox="1"/>
          <p:nvPr/>
        </p:nvSpPr>
        <p:spPr>
          <a:xfrm>
            <a:off x="714348" y="2643182"/>
            <a:ext cx="3357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/>
              <a:t>Μειωμένη κάθαρση από το ήπαρ</a:t>
            </a:r>
            <a:endParaRPr lang="el-GR" sz="2000" dirty="0"/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 rot="5400000">
            <a:off x="2036745" y="3535363"/>
            <a:ext cx="642942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TextBox"/>
          <p:cNvSpPr txBox="1"/>
          <p:nvPr/>
        </p:nvSpPr>
        <p:spPr>
          <a:xfrm>
            <a:off x="857224" y="3857628"/>
            <a:ext cx="2857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/>
              <a:t>Συσσώρευση μορίων </a:t>
            </a:r>
            <a:r>
              <a:rPr lang="en-US" sz="2000" dirty="0" smtClean="0"/>
              <a:t>IgA1</a:t>
            </a:r>
            <a:endParaRPr lang="el-GR" sz="2000" dirty="0"/>
          </a:p>
        </p:txBody>
      </p:sp>
      <p:cxnSp>
        <p:nvCxnSpPr>
          <p:cNvPr id="11" name="10 - Ευθύγραμμο βέλος σύνδεσης"/>
          <p:cNvCxnSpPr/>
          <p:nvPr/>
        </p:nvCxnSpPr>
        <p:spPr>
          <a:xfrm>
            <a:off x="3857620" y="1857364"/>
            <a:ext cx="1285884" cy="85725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- TextBox"/>
          <p:cNvSpPr txBox="1"/>
          <p:nvPr/>
        </p:nvSpPr>
        <p:spPr>
          <a:xfrm>
            <a:off x="4572000" y="2714620"/>
            <a:ext cx="2428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/>
              <a:t>Αναγνώριση </a:t>
            </a:r>
            <a:r>
              <a:rPr lang="en-US" sz="2000" dirty="0" smtClean="0"/>
              <a:t>IgA1 </a:t>
            </a:r>
          </a:p>
          <a:p>
            <a:pPr algn="ctr"/>
            <a:r>
              <a:rPr lang="el-GR" sz="2000" dirty="0" smtClean="0"/>
              <a:t>ως ξένο μόριο</a:t>
            </a:r>
            <a:endParaRPr lang="el-GR" sz="2000" dirty="0"/>
          </a:p>
        </p:txBody>
      </p:sp>
      <p:cxnSp>
        <p:nvCxnSpPr>
          <p:cNvPr id="13" name="12 - Ευθύγραμμο βέλος σύνδεσης"/>
          <p:cNvCxnSpPr/>
          <p:nvPr/>
        </p:nvCxnSpPr>
        <p:spPr>
          <a:xfrm rot="5400000">
            <a:off x="5394331" y="3749677"/>
            <a:ext cx="642942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TextBox"/>
          <p:cNvSpPr txBox="1"/>
          <p:nvPr/>
        </p:nvSpPr>
        <p:spPr>
          <a:xfrm>
            <a:off x="4572000" y="4143380"/>
            <a:ext cx="2214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Σχηματισμός </a:t>
            </a:r>
            <a:r>
              <a:rPr lang="en-US" sz="2000" dirty="0" smtClean="0"/>
              <a:t> </a:t>
            </a:r>
            <a:r>
              <a:rPr lang="el-GR" sz="2000" dirty="0" err="1" smtClean="0"/>
              <a:t>αυτοαντισωμάτων</a:t>
            </a:r>
            <a:endParaRPr lang="el-GR" sz="2000" dirty="0"/>
          </a:p>
        </p:txBody>
      </p:sp>
      <p:cxnSp>
        <p:nvCxnSpPr>
          <p:cNvPr id="15" name="14 - Ευθύγραμμο βέλος σύνδεσης"/>
          <p:cNvCxnSpPr/>
          <p:nvPr/>
        </p:nvCxnSpPr>
        <p:spPr>
          <a:xfrm rot="16200000" flipH="1">
            <a:off x="2393141" y="4679165"/>
            <a:ext cx="714380" cy="50006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ύγραμμο βέλος σύνδεσης"/>
          <p:cNvCxnSpPr/>
          <p:nvPr/>
        </p:nvCxnSpPr>
        <p:spPr>
          <a:xfrm rot="10800000" flipV="1">
            <a:off x="4071934" y="4857760"/>
            <a:ext cx="509590" cy="41910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- TextBox"/>
          <p:cNvSpPr txBox="1"/>
          <p:nvPr/>
        </p:nvSpPr>
        <p:spPr>
          <a:xfrm>
            <a:off x="2143108" y="5429264"/>
            <a:ext cx="41570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0070C0"/>
                </a:solidFill>
              </a:rPr>
              <a:t>Εναπόθεση </a:t>
            </a:r>
            <a:r>
              <a:rPr lang="en-US" sz="2000" b="1" dirty="0" err="1" smtClean="0">
                <a:solidFill>
                  <a:srgbClr val="0070C0"/>
                </a:solidFill>
              </a:rPr>
              <a:t>IgG</a:t>
            </a:r>
            <a:r>
              <a:rPr lang="en-US" sz="2000" b="1" dirty="0" smtClean="0">
                <a:solidFill>
                  <a:srgbClr val="0070C0"/>
                </a:solidFill>
              </a:rPr>
              <a:t> IgA1 </a:t>
            </a:r>
            <a:r>
              <a:rPr lang="el-GR" sz="2000" b="1" dirty="0" err="1" smtClean="0">
                <a:solidFill>
                  <a:srgbClr val="0070C0"/>
                </a:solidFill>
              </a:rPr>
              <a:t>ανοσοσυμπλεγμάτων</a:t>
            </a:r>
            <a:r>
              <a:rPr lang="el-GR" sz="2000" b="1" dirty="0" smtClean="0">
                <a:solidFill>
                  <a:srgbClr val="0070C0"/>
                </a:solidFill>
              </a:rPr>
              <a:t> στο </a:t>
            </a:r>
            <a:r>
              <a:rPr lang="el-GR" sz="2000" b="1" dirty="0" err="1" smtClean="0">
                <a:solidFill>
                  <a:srgbClr val="0070C0"/>
                </a:solidFill>
              </a:rPr>
              <a:t>μεσάγγειο</a:t>
            </a:r>
            <a:r>
              <a:rPr lang="el-GR" sz="2000" b="1" dirty="0" smtClean="0">
                <a:solidFill>
                  <a:srgbClr val="0070C0"/>
                </a:solidFill>
              </a:rPr>
              <a:t> και στα μικρά αγγεία</a:t>
            </a:r>
            <a:endParaRPr lang="el-GR" sz="2000" b="1" dirty="0">
              <a:solidFill>
                <a:srgbClr val="0070C0"/>
              </a:solidFill>
            </a:endParaRPr>
          </a:p>
        </p:txBody>
      </p:sp>
      <p:sp>
        <p:nvSpPr>
          <p:cNvPr id="25" name="24 - TextBox"/>
          <p:cNvSpPr txBox="1"/>
          <p:nvPr/>
        </p:nvSpPr>
        <p:spPr>
          <a:xfrm>
            <a:off x="6372200" y="1052736"/>
            <a:ext cx="2571768" cy="163121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chemeClr val="accent1"/>
                </a:solidFill>
              </a:rPr>
              <a:t>Σ</a:t>
            </a:r>
            <a:r>
              <a:rPr lang="el-GR" sz="2000" b="1" i="1" dirty="0" smtClean="0">
                <a:solidFill>
                  <a:schemeClr val="accent1"/>
                </a:solidFill>
              </a:rPr>
              <a:t>υσχέτιση με </a:t>
            </a:r>
            <a:r>
              <a:rPr lang="en-US" sz="2000" b="1" dirty="0" smtClean="0">
                <a:solidFill>
                  <a:schemeClr val="accent1"/>
                </a:solidFill>
              </a:rPr>
              <a:t>HLA</a:t>
            </a:r>
            <a:r>
              <a:rPr lang="en-US" sz="2000" b="1" i="1" dirty="0" smtClean="0">
                <a:solidFill>
                  <a:schemeClr val="accent1"/>
                </a:solidFill>
              </a:rPr>
              <a:t> &amp;</a:t>
            </a:r>
            <a:r>
              <a:rPr lang="el-GR" sz="2000" b="1" i="1" dirty="0" smtClean="0">
                <a:solidFill>
                  <a:schemeClr val="accent1"/>
                </a:solidFill>
              </a:rPr>
              <a:t> </a:t>
            </a:r>
            <a:r>
              <a:rPr lang="en-US" sz="2000" b="1" dirty="0" smtClean="0">
                <a:solidFill>
                  <a:schemeClr val="accent1"/>
                </a:solidFill>
              </a:rPr>
              <a:t>MEA</a:t>
            </a:r>
            <a:r>
              <a:rPr lang="en-US" sz="2000" b="1" i="1" dirty="0" smtClean="0">
                <a:solidFill>
                  <a:schemeClr val="accent1"/>
                </a:solidFill>
              </a:rPr>
              <a:t> </a:t>
            </a:r>
            <a:r>
              <a:rPr lang="el-GR" sz="2000" b="1" i="1" dirty="0" smtClean="0">
                <a:solidFill>
                  <a:schemeClr val="accent1"/>
                </a:solidFill>
              </a:rPr>
              <a:t>πολυμορφισμούς</a:t>
            </a:r>
          </a:p>
          <a:p>
            <a:r>
              <a:rPr lang="el-GR" sz="2000" b="1" i="1" dirty="0" smtClean="0">
                <a:solidFill>
                  <a:schemeClr val="accent1"/>
                </a:solidFill>
              </a:rPr>
              <a:t>(</a:t>
            </a:r>
            <a:r>
              <a:rPr lang="en-US" sz="2000" b="1" i="1" dirty="0" smtClean="0">
                <a:solidFill>
                  <a:schemeClr val="accent1"/>
                </a:solidFill>
              </a:rPr>
              <a:t>HLA-DRB1*01</a:t>
            </a:r>
            <a:r>
              <a:rPr lang="el-GR" sz="2000" b="1" i="1" dirty="0" smtClean="0">
                <a:solidFill>
                  <a:schemeClr val="accent1"/>
                </a:solidFill>
              </a:rPr>
              <a:t>, </a:t>
            </a:r>
            <a:r>
              <a:rPr lang="en-US" sz="2000" b="1" i="1" dirty="0" smtClean="0">
                <a:solidFill>
                  <a:schemeClr val="accent1"/>
                </a:solidFill>
              </a:rPr>
              <a:t>HLA-B*4102</a:t>
            </a:r>
            <a:r>
              <a:rPr lang="el-GR" sz="2000" b="1" dirty="0" smtClean="0">
                <a:solidFill>
                  <a:schemeClr val="accent1"/>
                </a:solidFill>
              </a:rPr>
              <a:t>)</a:t>
            </a:r>
          </a:p>
        </p:txBody>
      </p:sp>
      <p:pic>
        <p:nvPicPr>
          <p:cNvPr id="20" name="19 - Εικόνα" descr="iga1;;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1412776"/>
            <a:ext cx="5534798" cy="4324954"/>
          </a:xfrm>
          <a:prstGeom prst="rect">
            <a:avLst/>
          </a:prstGeom>
        </p:spPr>
      </p:pic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4499992" y="6492875"/>
            <a:ext cx="2133600" cy="365125"/>
          </a:xfrm>
        </p:spPr>
        <p:txBody>
          <a:bodyPr/>
          <a:lstStyle/>
          <a:p>
            <a:fld id="{A3635C11-F06F-4C04-99A9-7536AC622012}" type="slidenum">
              <a:rPr lang="el-GR" smtClean="0"/>
              <a:pPr/>
              <a:t>14</a:t>
            </a:fld>
            <a:endParaRPr lang="el-G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pathogenes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404664"/>
            <a:ext cx="6688887" cy="4906925"/>
          </a:xfrm>
        </p:spPr>
      </p:pic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35C11-F06F-4C04-99A9-7536AC622012}" type="slidenum">
              <a:rPr lang="el-GR" smtClean="0"/>
              <a:pPr/>
              <a:t>15</a:t>
            </a:fld>
            <a:endParaRPr lang="el-GR"/>
          </a:p>
        </p:txBody>
      </p:sp>
      <p:sp>
        <p:nvSpPr>
          <p:cNvPr id="6" name="5 - TextBox"/>
          <p:cNvSpPr txBox="1"/>
          <p:nvPr/>
        </p:nvSpPr>
        <p:spPr>
          <a:xfrm>
            <a:off x="467544" y="5805265"/>
            <a:ext cx="78488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 smtClean="0"/>
              <a:t>Pietro</a:t>
            </a:r>
            <a:r>
              <a:rPr lang="en-US" sz="1600" i="1" dirty="0" smtClean="0"/>
              <a:t> A. </a:t>
            </a:r>
            <a:r>
              <a:rPr lang="en-US" sz="1600" i="1" dirty="0" err="1" smtClean="0"/>
              <a:t>Canetta</a:t>
            </a:r>
            <a:r>
              <a:rPr lang="en-US" sz="1600" i="1" dirty="0" smtClean="0"/>
              <a:t>, Krzysztof </a:t>
            </a:r>
            <a:r>
              <a:rPr lang="en-US" sz="1600" i="1" dirty="0" err="1" smtClean="0"/>
              <a:t>Kiryluk</a:t>
            </a:r>
            <a:r>
              <a:rPr lang="en-US" sz="1600" i="1" dirty="0" smtClean="0"/>
              <a:t> and Gerald B. </a:t>
            </a:r>
            <a:r>
              <a:rPr lang="en-US" sz="1600" i="1" dirty="0" err="1" smtClean="0"/>
              <a:t>Appel</a:t>
            </a:r>
            <a:r>
              <a:rPr lang="en-US" sz="1600" i="1" dirty="0" smtClean="0"/>
              <a:t> . </a:t>
            </a:r>
            <a:r>
              <a:rPr lang="en-US" sz="1600" i="1" dirty="0" err="1" smtClean="0"/>
              <a:t>Glomerular</a:t>
            </a:r>
            <a:r>
              <a:rPr lang="en-US" sz="1600" i="1" dirty="0" smtClean="0"/>
              <a:t> Diseases: Emerging Tests and Therapies for </a:t>
            </a:r>
            <a:r>
              <a:rPr lang="en-US" sz="1600" i="1" dirty="0" err="1" smtClean="0"/>
              <a:t>IgA</a:t>
            </a:r>
            <a:r>
              <a:rPr lang="en-US" sz="1600" i="1" dirty="0" smtClean="0"/>
              <a:t> Nephropathy</a:t>
            </a:r>
            <a:r>
              <a:rPr lang="en-GB" sz="1600" i="1" dirty="0" smtClean="0"/>
              <a:t>. </a:t>
            </a:r>
            <a:r>
              <a:rPr lang="en-US" sz="1600" i="1" dirty="0" smtClean="0"/>
              <a:t>CJASN March 2014, 9 (3) 617-625 </a:t>
            </a:r>
            <a:endParaRPr lang="el-GR" sz="1600" i="1" dirty="0" smtClean="0"/>
          </a:p>
          <a:p>
            <a:r>
              <a:rPr lang="en-US" sz="1600" i="1" dirty="0" smtClean="0"/>
              <a:t>Clinical Journal of American Society of Nephrology</a:t>
            </a:r>
            <a:endParaRPr lang="el-GR" sz="1600" i="1" dirty="0" smtClean="0"/>
          </a:p>
          <a:p>
            <a:r>
              <a:rPr lang="en-US" sz="2000" dirty="0" smtClean="0"/>
              <a:t> </a:t>
            </a:r>
            <a:endParaRPr lang="el-GR" sz="2000" dirty="0"/>
          </a:p>
        </p:txBody>
      </p:sp>
      <p:sp>
        <p:nvSpPr>
          <p:cNvPr id="7" name="6 - TextBox"/>
          <p:cNvSpPr txBox="1"/>
          <p:nvPr/>
        </p:nvSpPr>
        <p:spPr>
          <a:xfrm>
            <a:off x="467544" y="5301208"/>
            <a:ext cx="2952328" cy="36933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Gd</a:t>
            </a:r>
            <a:r>
              <a:rPr lang="en-US" dirty="0" smtClean="0"/>
              <a:t>= </a:t>
            </a:r>
            <a:r>
              <a:rPr lang="en-US" dirty="0" err="1" smtClean="0"/>
              <a:t>galactose</a:t>
            </a:r>
            <a:r>
              <a:rPr lang="en-US" dirty="0" smtClean="0"/>
              <a:t> deficient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795320" cy="1143000"/>
          </a:xfrm>
        </p:spPr>
        <p:txBody>
          <a:bodyPr>
            <a:noAutofit/>
          </a:bodyPr>
          <a:lstStyle/>
          <a:p>
            <a:r>
              <a:rPr lang="el-GR" sz="2800" b="1" dirty="0" err="1" smtClean="0">
                <a:solidFill>
                  <a:srgbClr val="C00000"/>
                </a:solidFill>
              </a:rPr>
              <a:t>Ανοσοσυμπλέγματα</a:t>
            </a:r>
            <a:r>
              <a:rPr lang="el-GR" sz="2800" b="1" dirty="0" smtClean="0">
                <a:solidFill>
                  <a:srgbClr val="C00000"/>
                </a:solidFill>
              </a:rPr>
              <a:t> σε Πορφύρα </a:t>
            </a:r>
            <a:r>
              <a:rPr lang="en-US" sz="2800" b="1" dirty="0" smtClean="0">
                <a:solidFill>
                  <a:srgbClr val="C00000"/>
                </a:solidFill>
              </a:rPr>
              <a:t>Henoch- </a:t>
            </a:r>
            <a:r>
              <a:rPr lang="en-US" sz="2800" b="1" dirty="0" err="1" smtClean="0">
                <a:solidFill>
                  <a:srgbClr val="C00000"/>
                </a:solidFill>
              </a:rPr>
              <a:t>Schoenlein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l-GR" sz="2800" b="1" dirty="0" smtClean="0">
                <a:solidFill>
                  <a:srgbClr val="C00000"/>
                </a:solidFill>
              </a:rPr>
              <a:t/>
            </a:r>
            <a:br>
              <a:rPr lang="el-GR" sz="2800" b="1" dirty="0" smtClean="0">
                <a:solidFill>
                  <a:srgbClr val="C00000"/>
                </a:solidFill>
              </a:rPr>
            </a:br>
            <a:r>
              <a:rPr lang="el-GR" sz="2800" b="1" u="sng" dirty="0" smtClean="0">
                <a:solidFill>
                  <a:srgbClr val="C00000"/>
                </a:solidFill>
              </a:rPr>
              <a:t>με</a:t>
            </a:r>
            <a:r>
              <a:rPr lang="el-GR" sz="2800" b="1" dirty="0" smtClean="0">
                <a:solidFill>
                  <a:srgbClr val="C00000"/>
                </a:solidFill>
              </a:rPr>
              <a:t> νεφρίτιδα και </a:t>
            </a:r>
            <a:r>
              <a:rPr lang="el-GR" sz="2800" b="1" u="sng" dirty="0" smtClean="0">
                <a:solidFill>
                  <a:srgbClr val="C00000"/>
                </a:solidFill>
              </a:rPr>
              <a:t>χωρίς</a:t>
            </a:r>
            <a:r>
              <a:rPr lang="el-GR" sz="2800" b="1" dirty="0" smtClean="0">
                <a:solidFill>
                  <a:srgbClr val="C00000"/>
                </a:solidFill>
              </a:rPr>
              <a:t> νεφρίτιδα </a:t>
            </a:r>
            <a:endParaRPr lang="el-GR" sz="2800" b="1" dirty="0">
              <a:solidFill>
                <a:srgbClr val="C0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89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HS </a:t>
            </a:r>
            <a:r>
              <a:rPr lang="el-GR" sz="2400" b="1" dirty="0" smtClean="0">
                <a:solidFill>
                  <a:srgbClr val="0070C0"/>
                </a:solidFill>
              </a:rPr>
              <a:t>Χωρίς νεφρίτιδα: </a:t>
            </a:r>
          </a:p>
          <a:p>
            <a:pPr marL="0" indent="0">
              <a:buNone/>
            </a:pPr>
            <a:r>
              <a:rPr lang="el-GR" sz="2400" dirty="0" err="1" smtClean="0"/>
              <a:t>ανοσοσυμπλέγματα</a:t>
            </a:r>
            <a:r>
              <a:rPr lang="el-GR" sz="2400" dirty="0" smtClean="0"/>
              <a:t> </a:t>
            </a:r>
            <a:r>
              <a:rPr lang="en-US" sz="2400" dirty="0" err="1" smtClean="0"/>
              <a:t>IgA</a:t>
            </a:r>
            <a:r>
              <a:rPr lang="en-US" sz="2400" b="1" u="sng" dirty="0" smtClean="0"/>
              <a:t>, </a:t>
            </a:r>
            <a:r>
              <a:rPr lang="el-GR" sz="2400" b="1" u="sng" dirty="0" smtClean="0"/>
              <a:t>αλλά όχι</a:t>
            </a:r>
            <a:r>
              <a:rPr lang="en-US" sz="2400" b="1" u="sng" dirty="0" smtClean="0"/>
              <a:t> IgG</a:t>
            </a:r>
            <a:r>
              <a:rPr lang="en-US" sz="2400" dirty="0" smtClean="0"/>
              <a:t>, </a:t>
            </a:r>
            <a:r>
              <a:rPr lang="el-GR" sz="2400" dirty="0" smtClean="0"/>
              <a:t>με μικρότερο μοριακό βάρος απ’ ότι αυτά που ανευρίσκονται στους ασθενείς με </a:t>
            </a:r>
            <a:r>
              <a:rPr lang="en-US" sz="2400" dirty="0" err="1" smtClean="0"/>
              <a:t>IgAN</a:t>
            </a:r>
            <a:endParaRPr lang="el-GR" sz="2400" dirty="0" smtClean="0"/>
          </a:p>
          <a:p>
            <a:pPr marL="0" indent="0">
              <a:buNone/>
            </a:pPr>
            <a:endParaRPr lang="el-GR" sz="2400" dirty="0" smtClean="0"/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HS </a:t>
            </a:r>
            <a:r>
              <a:rPr lang="el-GR" sz="2400" b="1" dirty="0" smtClean="0">
                <a:solidFill>
                  <a:srgbClr val="0070C0"/>
                </a:solidFill>
              </a:rPr>
              <a:t>με νεφρίτιδα: </a:t>
            </a:r>
          </a:p>
          <a:p>
            <a:pPr marL="0" indent="0">
              <a:buNone/>
            </a:pPr>
            <a:r>
              <a:rPr lang="el-GR" sz="2400" dirty="0" smtClean="0"/>
              <a:t>υπάρχουν </a:t>
            </a:r>
            <a:r>
              <a:rPr lang="el-GR" sz="2400" dirty="0" err="1" smtClean="0"/>
              <a:t>ανοσοσυμπλέγματα</a:t>
            </a:r>
            <a:r>
              <a:rPr lang="el-GR" sz="2400" dirty="0" smtClean="0"/>
              <a:t> μεγαλύτερου μεγέθους που περιέχουν τόσο</a:t>
            </a:r>
            <a:r>
              <a:rPr lang="en-US" sz="2400" dirty="0" smtClean="0"/>
              <a:t> </a:t>
            </a:r>
            <a:r>
              <a:rPr lang="en-US" sz="2400" b="1" u="sng" dirty="0" err="1" smtClean="0"/>
              <a:t>IgA</a:t>
            </a:r>
            <a:r>
              <a:rPr lang="en-US" sz="2400" b="1" u="sng" dirty="0" smtClean="0"/>
              <a:t> </a:t>
            </a:r>
            <a:r>
              <a:rPr lang="el-GR" sz="2400" b="1" u="sng" dirty="0" smtClean="0"/>
              <a:t>όσο και </a:t>
            </a:r>
            <a:r>
              <a:rPr lang="en-US" sz="2400" b="1" u="sng" dirty="0" err="1" smtClean="0"/>
              <a:t>IgG</a:t>
            </a:r>
            <a:r>
              <a:rPr lang="en-US" sz="2400" b="1" u="sng" dirty="0" smtClean="0"/>
              <a:t>.</a:t>
            </a:r>
            <a:endParaRPr lang="el-GR" sz="24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5733256"/>
            <a:ext cx="8676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Suzuki </a:t>
            </a:r>
            <a:r>
              <a:rPr lang="en-US" sz="2000" dirty="0" smtClean="0"/>
              <a:t>H</a:t>
            </a:r>
            <a:r>
              <a:rPr lang="el-GR" sz="2000" dirty="0" smtClean="0"/>
              <a:t> </a:t>
            </a:r>
            <a:r>
              <a:rPr lang="en-US" sz="2000" dirty="0" smtClean="0"/>
              <a:t>et al. The </a:t>
            </a:r>
            <a:r>
              <a:rPr lang="en-US" sz="2000" dirty="0"/>
              <a:t>pathophysiology of IgA nephropathy. J Am </a:t>
            </a:r>
            <a:r>
              <a:rPr lang="en-US" sz="2000" dirty="0" err="1"/>
              <a:t>Soc</a:t>
            </a:r>
            <a:r>
              <a:rPr lang="en-US" sz="2000" dirty="0"/>
              <a:t> </a:t>
            </a:r>
            <a:r>
              <a:rPr lang="en-US" sz="2000" dirty="0" err="1"/>
              <a:t>Nephrol</a:t>
            </a:r>
            <a:r>
              <a:rPr lang="en-US" sz="2000" dirty="0"/>
              <a:t> 2011; 22(10):1795-803.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5404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smtClean="0">
                <a:solidFill>
                  <a:srgbClr val="C00000"/>
                </a:solidFill>
              </a:rPr>
              <a:t>Κλινική εικόνα</a:t>
            </a:r>
            <a:endParaRPr lang="el-GR" sz="3200" b="1" dirty="0">
              <a:solidFill>
                <a:srgbClr val="C00000"/>
              </a:solidFill>
            </a:endParaRPr>
          </a:p>
        </p:txBody>
      </p:sp>
      <p:pic>
        <p:nvPicPr>
          <p:cNvPr id="6" name="5 - Θέση περιεχομένου" descr="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857364"/>
            <a:ext cx="7059011" cy="3896269"/>
          </a:xfrm>
        </p:spPr>
      </p:pic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35C11-F06F-4C04-99A9-7536AC622012}" type="slidenum">
              <a:rPr lang="el-GR" smtClean="0"/>
              <a:pPr/>
              <a:t>17</a:t>
            </a:fld>
            <a:endParaRPr lang="el-GR"/>
          </a:p>
        </p:txBody>
      </p:sp>
      <p:sp>
        <p:nvSpPr>
          <p:cNvPr id="7" name="Θέση υποσέλιδου 2"/>
          <p:cNvSpPr txBox="1">
            <a:spLocks/>
          </p:cNvSpPr>
          <p:nvPr/>
        </p:nvSpPr>
        <p:spPr>
          <a:xfrm>
            <a:off x="428596" y="5786454"/>
            <a:ext cx="5591204" cy="935021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Μ. Τραχανά. Πορφύρα </a:t>
            </a:r>
            <a:r>
              <a:rPr kumimoji="0" lang="en-US" sz="1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Henoch</a:t>
            </a:r>
            <a:r>
              <a:rPr kumimoji="0" lang="el-GR" sz="1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1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Schonlein</a:t>
            </a: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l-GR" sz="1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: Νεώτερα δεδομένα για την αντιμετώπιση και πρόγνωση. Παιδιατρική Βορείου Ελλάδος, 19 : 352 – 359, 2007</a:t>
            </a:r>
            <a:endParaRPr kumimoji="0" lang="el-GR" sz="1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el-GR" sz="3200" b="1" dirty="0" err="1" smtClean="0">
                <a:solidFill>
                  <a:srgbClr val="C00000"/>
                </a:solidFill>
              </a:rPr>
              <a:t>Πορφυρικό</a:t>
            </a:r>
            <a:r>
              <a:rPr lang="el-GR" sz="3200" b="1" dirty="0" smtClean="0">
                <a:solidFill>
                  <a:srgbClr val="C00000"/>
                </a:solidFill>
              </a:rPr>
              <a:t> εξάνθημα </a:t>
            </a:r>
            <a:endParaRPr lang="el-GR" sz="3200" b="1" dirty="0">
              <a:solidFill>
                <a:srgbClr val="C00000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251520" y="1268760"/>
            <a:ext cx="367240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 marL="449263" indent="-449263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000" dirty="0" smtClean="0"/>
              <a:t>Απαντά σε </a:t>
            </a:r>
            <a:r>
              <a:rPr lang="el-GR" sz="2000" b="1" dirty="0" smtClean="0"/>
              <a:t>ΟΛΟΥΣ</a:t>
            </a:r>
            <a:r>
              <a:rPr lang="el-GR" sz="2000" dirty="0" smtClean="0"/>
              <a:t> τους ασθενείς (100%)</a:t>
            </a:r>
            <a:endParaRPr lang="en-US" sz="2000" dirty="0" smtClean="0"/>
          </a:p>
          <a:p>
            <a:pPr marL="449263" indent="-449263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000" dirty="0" smtClean="0"/>
              <a:t> Μη </a:t>
            </a:r>
            <a:r>
              <a:rPr lang="el-GR" sz="2000" dirty="0" err="1" smtClean="0"/>
              <a:t>θρομβοπενικό</a:t>
            </a:r>
            <a:endParaRPr lang="el-GR" sz="2000" dirty="0" smtClean="0"/>
          </a:p>
          <a:p>
            <a:pPr marL="449263" indent="-449263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000" dirty="0" smtClean="0"/>
              <a:t> Ψηλαφητό</a:t>
            </a:r>
          </a:p>
          <a:p>
            <a:pPr marL="449263" indent="-449263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000" dirty="0" smtClean="0"/>
              <a:t>Συμμετρικό στα  κάτω άκρα, γλουτοί (συνήθως)</a:t>
            </a:r>
          </a:p>
          <a:p>
            <a:pPr marL="449263" indent="-449263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000" dirty="0" smtClean="0">
                <a:cs typeface="Arial" charset="0"/>
              </a:rPr>
              <a:t> Διαρκεί 3-10 ημέρες</a:t>
            </a:r>
            <a:endParaRPr lang="en-US" sz="2000" dirty="0" smtClean="0">
              <a:cs typeface="Arial" charset="0"/>
            </a:endParaRPr>
          </a:p>
          <a:p>
            <a:pPr marL="449263" indent="-449263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000" dirty="0" smtClean="0">
                <a:cs typeface="Arial" charset="0"/>
              </a:rPr>
              <a:t>Νέα στοιχεία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l-GR" sz="2000" dirty="0" smtClean="0">
                <a:cs typeface="Arial" charset="0"/>
              </a:rPr>
              <a:t>εμφανίζονται έως και 4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l-GR" sz="2000" dirty="0" smtClean="0">
                <a:cs typeface="Arial" charset="0"/>
              </a:rPr>
              <a:t>μήνες μετά την αρχική προσβολή</a:t>
            </a:r>
          </a:p>
          <a:p>
            <a:pPr>
              <a:buFont typeface="Arial" pitchFamily="34" charset="0"/>
              <a:buChar char="•"/>
            </a:pPr>
            <a:endParaRPr lang="el-GR" sz="2400" dirty="0" smtClean="0"/>
          </a:p>
          <a:p>
            <a:pPr>
              <a:buFont typeface="Arial" pitchFamily="34" charset="0"/>
              <a:buChar char="•"/>
            </a:pPr>
            <a:endParaRPr lang="el-GR" sz="2400" dirty="0"/>
          </a:p>
        </p:txBody>
      </p:sp>
      <p:pic>
        <p:nvPicPr>
          <p:cNvPr id="5" name="4 - Εικόνα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4000504"/>
            <a:ext cx="3525675" cy="2591848"/>
          </a:xfrm>
          <a:prstGeom prst="rect">
            <a:avLst/>
          </a:prstGeom>
        </p:spPr>
      </p:pic>
      <p:pic>
        <p:nvPicPr>
          <p:cNvPr id="6" name="5 - Εικόνα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268760"/>
            <a:ext cx="3429024" cy="2583989"/>
          </a:xfrm>
          <a:prstGeom prst="rect">
            <a:avLst/>
          </a:prstGeom>
        </p:spPr>
      </p:pic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35C11-F06F-4C04-99A9-7536AC622012}" type="slidenum">
              <a:rPr lang="el-GR" smtClean="0"/>
              <a:pPr/>
              <a:t>18</a:t>
            </a:fld>
            <a:endParaRPr lang="el-GR"/>
          </a:p>
        </p:txBody>
      </p:sp>
      <p:sp>
        <p:nvSpPr>
          <p:cNvPr id="9" name="1 - Τίτλος"/>
          <p:cNvSpPr txBox="1">
            <a:spLocks/>
          </p:cNvSpPr>
          <p:nvPr/>
        </p:nvSpPr>
        <p:spPr>
          <a:xfrm>
            <a:off x="539552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smtClean="0">
                <a:solidFill>
                  <a:srgbClr val="C00000"/>
                </a:solidFill>
              </a:rPr>
              <a:t>Οίδημα μαλακών μορίων</a:t>
            </a:r>
            <a:endParaRPr lang="el-GR" sz="3200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71612"/>
            <a:ext cx="8472518" cy="4768865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l-GR" dirty="0" smtClean="0"/>
              <a:t>20-50% των ασθενών</a:t>
            </a:r>
            <a:endParaRPr lang="el-GR" dirty="0" smtClean="0">
              <a:cs typeface="Arial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dirty="0" smtClean="0">
                <a:cs typeface="Arial" charset="0"/>
              </a:rPr>
              <a:t>Είναι συχνότερο σε παιδιά &lt;3 ετών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dirty="0" smtClean="0">
                <a:cs typeface="Arial" charset="0"/>
              </a:rPr>
              <a:t>Εντοπίζεται:</a:t>
            </a:r>
          </a:p>
          <a:p>
            <a:pPr lvl="1">
              <a:lnSpc>
                <a:spcPct val="150000"/>
              </a:lnSpc>
              <a:buNone/>
            </a:pPr>
            <a:r>
              <a:rPr lang="el-GR" sz="3200" dirty="0" smtClean="0">
                <a:cs typeface="Arial" charset="0"/>
              </a:rPr>
              <a:t>   στη ραχιαία επιφάνεια χεριών-ποδιών</a:t>
            </a:r>
          </a:p>
          <a:p>
            <a:pPr lvl="1">
              <a:lnSpc>
                <a:spcPct val="150000"/>
              </a:lnSpc>
              <a:buNone/>
            </a:pPr>
            <a:r>
              <a:rPr lang="el-GR" sz="3200" dirty="0" smtClean="0">
                <a:cs typeface="Arial" charset="0"/>
              </a:rPr>
              <a:t>   </a:t>
            </a:r>
            <a:r>
              <a:rPr lang="el-GR" sz="3200" dirty="0" err="1" smtClean="0">
                <a:cs typeface="Arial" charset="0"/>
              </a:rPr>
              <a:t>περικογχικά</a:t>
            </a:r>
            <a:endParaRPr lang="el-GR" sz="3200" dirty="0" smtClean="0">
              <a:cs typeface="Arial" charset="0"/>
            </a:endParaRPr>
          </a:p>
          <a:p>
            <a:pPr lvl="1">
              <a:lnSpc>
                <a:spcPct val="150000"/>
              </a:lnSpc>
              <a:buNone/>
            </a:pPr>
            <a:r>
              <a:rPr lang="el-GR" sz="3200" dirty="0" smtClean="0">
                <a:cs typeface="Arial" charset="0"/>
              </a:rPr>
              <a:t>   στο μέτωπο    </a:t>
            </a:r>
          </a:p>
          <a:p>
            <a:pPr lvl="1">
              <a:lnSpc>
                <a:spcPct val="150000"/>
              </a:lnSpc>
              <a:buNone/>
            </a:pPr>
            <a:r>
              <a:rPr lang="el-GR" sz="3200" dirty="0" smtClean="0">
                <a:cs typeface="Arial" charset="0"/>
              </a:rPr>
              <a:t>   στο τριχωτό της κεφαλής</a:t>
            </a:r>
          </a:p>
          <a:p>
            <a:pPr lvl="1">
              <a:lnSpc>
                <a:spcPct val="150000"/>
              </a:lnSpc>
              <a:buNone/>
            </a:pPr>
            <a:r>
              <a:rPr lang="el-GR" sz="3200" dirty="0" smtClean="0">
                <a:cs typeface="Arial" charset="0"/>
              </a:rPr>
              <a:t>   στα χείλη</a:t>
            </a:r>
          </a:p>
          <a:p>
            <a:pPr lvl="1">
              <a:lnSpc>
                <a:spcPct val="150000"/>
              </a:lnSpc>
              <a:buNone/>
            </a:pPr>
            <a:r>
              <a:rPr lang="el-GR" sz="3200" dirty="0" smtClean="0">
                <a:cs typeface="Arial" charset="0"/>
              </a:rPr>
              <a:t>   στα πτερύγια των </a:t>
            </a:r>
            <a:r>
              <a:rPr lang="el-GR" sz="3200" dirty="0" err="1" smtClean="0">
                <a:cs typeface="Arial" charset="0"/>
              </a:rPr>
              <a:t>ώτων</a:t>
            </a:r>
            <a:r>
              <a:rPr lang="el-GR" sz="3200" dirty="0" smtClean="0">
                <a:cs typeface="Arial" charset="0"/>
              </a:rPr>
              <a:t>  </a:t>
            </a:r>
          </a:p>
          <a:p>
            <a:pPr lvl="1">
              <a:lnSpc>
                <a:spcPct val="150000"/>
              </a:lnSpc>
              <a:buNone/>
            </a:pPr>
            <a:r>
              <a:rPr lang="el-GR" sz="3200" dirty="0" smtClean="0">
                <a:cs typeface="Arial" charset="0"/>
              </a:rPr>
              <a:t>   στο όσχεο</a:t>
            </a:r>
          </a:p>
          <a:p>
            <a:endParaRPr lang="el-GR" sz="2400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35C11-F06F-4C04-99A9-7536AC622012}" type="slidenum">
              <a:rPr lang="el-GR" smtClean="0"/>
              <a:pPr/>
              <a:t>19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smtClean="0">
                <a:solidFill>
                  <a:srgbClr val="C00000"/>
                </a:solidFill>
              </a:rPr>
              <a:t>Περίγραμμα</a:t>
            </a:r>
            <a:endParaRPr lang="el-GR" sz="3200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Παρουσίαση περιστατικού</a:t>
            </a:r>
          </a:p>
          <a:p>
            <a:r>
              <a:rPr lang="el-GR" sz="2400" dirty="0" smtClean="0"/>
              <a:t>Ιστορικά στοιχεία</a:t>
            </a:r>
          </a:p>
          <a:p>
            <a:r>
              <a:rPr lang="el-GR" sz="2400" dirty="0" smtClean="0"/>
              <a:t>Εισαγωγικά </a:t>
            </a:r>
          </a:p>
          <a:p>
            <a:r>
              <a:rPr lang="el-GR" sz="2400" dirty="0" smtClean="0"/>
              <a:t>Επιδημιολογία</a:t>
            </a:r>
          </a:p>
          <a:p>
            <a:r>
              <a:rPr lang="el-GR" sz="2400" dirty="0" smtClean="0"/>
              <a:t> </a:t>
            </a:r>
            <a:r>
              <a:rPr lang="el-GR" sz="2400" dirty="0" err="1" smtClean="0"/>
              <a:t>Αιτιοπαθογένεση</a:t>
            </a:r>
            <a:endParaRPr lang="el-GR" sz="2400" dirty="0" smtClean="0"/>
          </a:p>
          <a:p>
            <a:r>
              <a:rPr lang="el-GR" sz="2400" dirty="0" smtClean="0"/>
              <a:t>Κλινική εικόνα </a:t>
            </a:r>
          </a:p>
          <a:p>
            <a:r>
              <a:rPr lang="el-GR" sz="2400" dirty="0" smtClean="0"/>
              <a:t>Διάγνωση </a:t>
            </a:r>
            <a:r>
              <a:rPr lang="en-US" sz="2400" dirty="0" smtClean="0"/>
              <a:t>- </a:t>
            </a:r>
            <a:r>
              <a:rPr lang="el-GR" sz="2400" dirty="0" smtClean="0"/>
              <a:t>Θεραπεία</a:t>
            </a:r>
          </a:p>
          <a:p>
            <a:r>
              <a:rPr lang="el-GR" sz="2400" dirty="0" smtClean="0"/>
              <a:t>Πορεία-πρόγνωση</a:t>
            </a:r>
            <a:r>
              <a:rPr lang="en-US" sz="2400" dirty="0" smtClean="0"/>
              <a:t>-</a:t>
            </a:r>
            <a:r>
              <a:rPr lang="el-GR" sz="2400" dirty="0" smtClean="0"/>
              <a:t>παρακολούθηση</a:t>
            </a:r>
          </a:p>
          <a:p>
            <a:r>
              <a:rPr lang="el-GR" sz="2400" dirty="0" smtClean="0"/>
              <a:t>Διαφορές αλλεργικής πορφύρας και Ι</a:t>
            </a:r>
            <a:r>
              <a:rPr lang="en-US" sz="2400" dirty="0" err="1" smtClean="0"/>
              <a:t>gA</a:t>
            </a:r>
            <a:r>
              <a:rPr lang="en-US" sz="2400" dirty="0" smtClean="0"/>
              <a:t> </a:t>
            </a:r>
            <a:r>
              <a:rPr lang="el-GR" sz="2400" dirty="0" smtClean="0"/>
              <a:t>νεφροπάθειας</a:t>
            </a:r>
            <a:r>
              <a:rPr lang="en-US" sz="2400" dirty="0" smtClean="0"/>
              <a:t> </a:t>
            </a:r>
            <a:endParaRPr lang="el-GR" sz="2400" dirty="0" smtClean="0"/>
          </a:p>
          <a:p>
            <a:r>
              <a:rPr lang="el-GR" sz="2400" dirty="0" smtClean="0"/>
              <a:t>Συμπεράσματα </a:t>
            </a:r>
            <a:endParaRPr lang="el-GR" sz="240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35C11-F06F-4C04-99A9-7536AC622012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smtClean="0">
                <a:solidFill>
                  <a:srgbClr val="C00000"/>
                </a:solidFill>
              </a:rPr>
              <a:t>Αρθρίτιδα-αρθραλγία</a:t>
            </a:r>
            <a:endParaRPr lang="el-GR" sz="3200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6575" indent="-536575">
              <a:buFont typeface="Wingdings" pitchFamily="2" charset="2"/>
              <a:buChar char="Ø"/>
            </a:pPr>
            <a:r>
              <a:rPr lang="el-GR" sz="2400" dirty="0" smtClean="0"/>
              <a:t>75% των ασθενών</a:t>
            </a:r>
          </a:p>
          <a:p>
            <a:pPr marL="536575" indent="-536575">
              <a:buFont typeface="Wingdings" pitchFamily="2" charset="2"/>
              <a:buChar char="Ø"/>
            </a:pPr>
            <a:endParaRPr lang="el-GR" sz="2400" dirty="0" smtClean="0"/>
          </a:p>
          <a:p>
            <a:pPr marL="536575" indent="-536575">
              <a:buFont typeface="Wingdings" pitchFamily="2" charset="2"/>
              <a:buChar char="Ø"/>
            </a:pPr>
            <a:r>
              <a:rPr lang="el-GR" sz="2400" dirty="0" smtClean="0"/>
              <a:t>Μεγάλες αρθρώσεις κάτω άκρων (συνήθως)</a:t>
            </a:r>
            <a:br>
              <a:rPr lang="el-GR" sz="2400" dirty="0" smtClean="0"/>
            </a:br>
            <a:endParaRPr lang="el-GR" sz="2400" dirty="0" smtClean="0"/>
          </a:p>
          <a:p>
            <a:pPr marL="536575" indent="-536575">
              <a:buFont typeface="Wingdings" pitchFamily="2" charset="2"/>
              <a:buChar char="Ø"/>
            </a:pPr>
            <a:r>
              <a:rPr lang="el-GR" sz="2400" dirty="0" smtClean="0"/>
              <a:t>Παροδική/μεταναστευτική </a:t>
            </a:r>
            <a:r>
              <a:rPr lang="el-GR" sz="2400" dirty="0" err="1" smtClean="0"/>
              <a:t>ολιγοαρθρίτιδα</a:t>
            </a:r>
            <a:r>
              <a:rPr lang="el-GR" sz="2400" dirty="0" smtClean="0"/>
              <a:t/>
            </a:r>
            <a:br>
              <a:rPr lang="el-GR" sz="2400" dirty="0" smtClean="0"/>
            </a:br>
            <a:endParaRPr lang="el-GR" sz="2400" dirty="0" smtClean="0"/>
          </a:p>
          <a:p>
            <a:pPr marL="536575" indent="-536575">
              <a:buFont typeface="Wingdings" pitchFamily="2" charset="2"/>
              <a:buChar char="Ø"/>
            </a:pPr>
            <a:r>
              <a:rPr lang="el-GR" sz="2400" dirty="0" smtClean="0"/>
              <a:t>Μη παραμορφωτική</a:t>
            </a:r>
          </a:p>
          <a:p>
            <a:pPr marL="536575" indent="-536575">
              <a:buFont typeface="Wingdings" pitchFamily="2" charset="2"/>
              <a:buChar char="Ø"/>
            </a:pPr>
            <a:endParaRPr lang="el-GR" sz="2400" dirty="0" smtClean="0">
              <a:solidFill>
                <a:srgbClr val="0070C0"/>
              </a:solidFill>
              <a:ea typeface="ＭＳ Ｐゴシック" pitchFamily="-109" charset="-128"/>
              <a:cs typeface="Arial" charset="0"/>
            </a:endParaRPr>
          </a:p>
          <a:p>
            <a:pPr marL="536575" indent="-536575">
              <a:buFont typeface="Wingdings" pitchFamily="2" charset="2"/>
              <a:buChar char="Ø"/>
            </a:pPr>
            <a:r>
              <a:rPr lang="el-GR" sz="2400" dirty="0" err="1" smtClean="0"/>
              <a:t>Αυτοπεριοριζόμενη</a:t>
            </a:r>
            <a:endParaRPr lang="el-GR" sz="2400" dirty="0" smtClean="0"/>
          </a:p>
          <a:p>
            <a:pPr marL="536575" indent="-536575"/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35C11-F06F-4C04-99A9-7536AC622012}" type="slidenum">
              <a:rPr lang="el-GR" smtClean="0"/>
              <a:pPr/>
              <a:t>20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smtClean="0">
                <a:solidFill>
                  <a:srgbClr val="C00000"/>
                </a:solidFill>
              </a:rPr>
              <a:t>Προσβολή γαστρεντερικού</a:t>
            </a:r>
            <a:endParaRPr lang="el-GR" sz="3200" b="1" dirty="0">
              <a:solidFill>
                <a:srgbClr val="C00000"/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35C11-F06F-4C04-99A9-7536AC622012}" type="slidenum">
              <a:rPr lang="el-GR" smtClean="0"/>
              <a:pPr/>
              <a:t>21</a:t>
            </a:fld>
            <a:endParaRPr lang="el-GR"/>
          </a:p>
        </p:txBody>
      </p:sp>
      <p:sp>
        <p:nvSpPr>
          <p:cNvPr id="7" name="6 - TextBox"/>
          <p:cNvSpPr txBox="1"/>
          <p:nvPr/>
        </p:nvSpPr>
        <p:spPr>
          <a:xfrm>
            <a:off x="899592" y="1916832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Άσηπτη </a:t>
            </a:r>
            <a:r>
              <a:rPr lang="el-GR" sz="2400" dirty="0" err="1" smtClean="0"/>
              <a:t>ορογονίτιδα</a:t>
            </a:r>
            <a:endParaRPr lang="el-GR" sz="2400" dirty="0"/>
          </a:p>
        </p:txBody>
      </p:sp>
      <p:sp>
        <p:nvSpPr>
          <p:cNvPr id="8" name="7 - TextBox"/>
          <p:cNvSpPr txBox="1"/>
          <p:nvPr/>
        </p:nvSpPr>
        <p:spPr>
          <a:xfrm>
            <a:off x="5292080" y="1844824"/>
            <a:ext cx="1857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Κοιλιακό άλγος</a:t>
            </a:r>
            <a:endParaRPr lang="el-GR" sz="2400" dirty="0"/>
          </a:p>
        </p:txBody>
      </p:sp>
      <p:sp>
        <p:nvSpPr>
          <p:cNvPr id="9" name="8 - TextBox"/>
          <p:cNvSpPr txBox="1"/>
          <p:nvPr/>
        </p:nvSpPr>
        <p:spPr>
          <a:xfrm>
            <a:off x="539552" y="342900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Απόφραξη αγγείων εντέρου</a:t>
            </a:r>
            <a:endParaRPr lang="el-GR" sz="2400" dirty="0"/>
          </a:p>
        </p:txBody>
      </p:sp>
      <p:sp>
        <p:nvSpPr>
          <p:cNvPr id="10" name="9 - TextBox"/>
          <p:cNvSpPr txBox="1"/>
          <p:nvPr/>
        </p:nvSpPr>
        <p:spPr>
          <a:xfrm>
            <a:off x="5796136" y="3429000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Ισχαιμία</a:t>
            </a:r>
            <a:endParaRPr lang="el-GR" sz="2400" dirty="0"/>
          </a:p>
        </p:txBody>
      </p:sp>
      <p:sp>
        <p:nvSpPr>
          <p:cNvPr id="11" name="10 - TextBox"/>
          <p:cNvSpPr txBox="1"/>
          <p:nvPr/>
        </p:nvSpPr>
        <p:spPr>
          <a:xfrm>
            <a:off x="5652120" y="4725144"/>
            <a:ext cx="29603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Νέκρωση/Διάτρηση</a:t>
            </a:r>
          </a:p>
          <a:p>
            <a:r>
              <a:rPr lang="el-GR" sz="2400" dirty="0" smtClean="0"/>
              <a:t>Παραλυτικός ειλεός</a:t>
            </a:r>
          </a:p>
          <a:p>
            <a:r>
              <a:rPr lang="el-GR" sz="2400" dirty="0" err="1" smtClean="0"/>
              <a:t>Εγκολεασμός</a:t>
            </a:r>
            <a:r>
              <a:rPr lang="el-GR" sz="2400" dirty="0" smtClean="0"/>
              <a:t> (2-5%)</a:t>
            </a:r>
          </a:p>
          <a:p>
            <a:r>
              <a:rPr lang="el-GR" sz="2400" dirty="0" smtClean="0"/>
              <a:t>Αιμορραγία (30%)</a:t>
            </a:r>
            <a:endParaRPr lang="el-GR" sz="2400" dirty="0"/>
          </a:p>
        </p:txBody>
      </p:sp>
      <p:cxnSp>
        <p:nvCxnSpPr>
          <p:cNvPr id="14" name="13 - Ευθύγραμμο βέλος σύνδεσης"/>
          <p:cNvCxnSpPr/>
          <p:nvPr/>
        </p:nvCxnSpPr>
        <p:spPr>
          <a:xfrm>
            <a:off x="3923928" y="2132856"/>
            <a:ext cx="1000132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- Ευθύγραμμο βέλος σύνδεσης"/>
          <p:cNvCxnSpPr/>
          <p:nvPr/>
        </p:nvCxnSpPr>
        <p:spPr>
          <a:xfrm>
            <a:off x="4572000" y="3717032"/>
            <a:ext cx="1000132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- Ευθύγραμμο βέλος σύνδεσης"/>
          <p:cNvCxnSpPr/>
          <p:nvPr/>
        </p:nvCxnSpPr>
        <p:spPr>
          <a:xfrm rot="16200000" flipV="1">
            <a:off x="5832995" y="2960093"/>
            <a:ext cx="428628" cy="21431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ύγραμμο βέλος σύνδεσης"/>
          <p:cNvCxnSpPr/>
          <p:nvPr/>
        </p:nvCxnSpPr>
        <p:spPr>
          <a:xfrm rot="16200000" flipH="1">
            <a:off x="6409059" y="4256237"/>
            <a:ext cx="428628" cy="21431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- TextBox"/>
          <p:cNvSpPr txBox="1"/>
          <p:nvPr/>
        </p:nvSpPr>
        <p:spPr>
          <a:xfrm>
            <a:off x="928662" y="1357298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65% </a:t>
            </a:r>
            <a:r>
              <a:rPr lang="el-GR" sz="2400" dirty="0" smtClean="0"/>
              <a:t>των ασθενών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357166"/>
            <a:ext cx="8215370" cy="5929354"/>
          </a:xfrm>
        </p:spPr>
        <p:txBody>
          <a:bodyPr/>
          <a:lstStyle/>
          <a:p>
            <a:pPr>
              <a:buNone/>
            </a:pPr>
            <a:endParaRPr lang="el-GR" dirty="0" smtClean="0"/>
          </a:p>
          <a:p>
            <a:endParaRPr lang="el-GR" dirty="0" smtClean="0"/>
          </a:p>
          <a:p>
            <a:pPr>
              <a:buNone/>
            </a:pPr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6" name="5 - Εικόνα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908720"/>
            <a:ext cx="4364214" cy="4373743"/>
          </a:xfrm>
          <a:prstGeom prst="rect">
            <a:avLst/>
          </a:prstGeom>
        </p:spPr>
      </p:pic>
      <p:sp>
        <p:nvSpPr>
          <p:cNvPr id="9" name="8 - TextBox"/>
          <p:cNvSpPr txBox="1"/>
          <p:nvPr/>
        </p:nvSpPr>
        <p:spPr>
          <a:xfrm>
            <a:off x="4788024" y="1916832"/>
            <a:ext cx="352839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 smtClean="0"/>
              <a:t>Παράγοντες κινδύνου: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dirty="0" smtClean="0"/>
              <a:t> Ηλικία έναρξης &gt; 4 έτη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dirty="0" smtClean="0"/>
              <a:t>Σοβαρή προσβολή πεπτικού-επίμονο </a:t>
            </a:r>
            <a:r>
              <a:rPr lang="el-GR" sz="2000" dirty="0" err="1" smtClean="0"/>
              <a:t>πορφυρικό</a:t>
            </a:r>
            <a:r>
              <a:rPr lang="el-GR" sz="2000" dirty="0" smtClean="0"/>
              <a:t> εξάνθημα</a:t>
            </a:r>
          </a:p>
          <a:p>
            <a:pPr marL="177800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dirty="0" smtClean="0"/>
              <a:t> Χαμηλή δραστικότητα του παράγοντα ΧΙΙΙ της πήξης</a:t>
            </a:r>
          </a:p>
          <a:p>
            <a:pPr>
              <a:buFont typeface="Arial" pitchFamily="34" charset="0"/>
              <a:buChar char="•"/>
            </a:pPr>
            <a:endParaRPr lang="el-GR" sz="2400" dirty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35C11-F06F-4C04-99A9-7536AC622012}" type="slidenum">
              <a:rPr lang="el-GR" smtClean="0"/>
              <a:pPr/>
              <a:t>22</a:t>
            </a:fld>
            <a:endParaRPr lang="el-GR"/>
          </a:p>
        </p:txBody>
      </p:sp>
      <p:sp>
        <p:nvSpPr>
          <p:cNvPr id="8" name="1 - Τίτλος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el-GR" sz="3200" b="1" dirty="0" smtClean="0">
                <a:solidFill>
                  <a:srgbClr val="C00000"/>
                </a:solidFill>
              </a:rPr>
              <a:t>Προσβολή νεφρών: 40-45% </a:t>
            </a:r>
            <a:endParaRPr lang="el-GR" sz="3200" b="1" dirty="0">
              <a:solidFill>
                <a:srgbClr val="C00000"/>
              </a:solidFill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357158" y="5934670"/>
            <a:ext cx="91440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Μ. Τραχανά. Πορφύρα </a:t>
            </a:r>
            <a:r>
              <a:rPr lang="en-US" i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Henoch</a:t>
            </a:r>
            <a:r>
              <a:rPr lang="el-GR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en-US" i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Schonlein</a:t>
            </a:r>
            <a:r>
              <a:rPr lang="en-US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l-GR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: Νεώτερα δεδομένα για την αντιμετώπιση και πρόγνωση. Παιδιατρική Βορείου Ελλάδος, 19 : 352 – 359, 2007</a:t>
            </a:r>
            <a:endParaRPr lang="el-GR" i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smtClean="0">
                <a:solidFill>
                  <a:srgbClr val="C00000"/>
                </a:solidFill>
              </a:rPr>
              <a:t>Προσβολή άλλων συστημάτων</a:t>
            </a:r>
            <a:endParaRPr lang="el-GR" sz="3200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l-GR" sz="2800" b="1" dirty="0" smtClean="0">
                <a:latin typeface="Arial" charset="0"/>
                <a:cs typeface="Arial" charset="0"/>
              </a:rPr>
              <a:t>ΚΝΣ: </a:t>
            </a:r>
            <a:r>
              <a:rPr lang="el-GR" sz="2800" dirty="0" smtClean="0">
                <a:latin typeface="Arial" charset="0"/>
                <a:cs typeface="Arial" charset="0"/>
              </a:rPr>
              <a:t>εγκεφαλική αιμορραγία, κεφαλαλγία, σπασμοί, αλλαγές συμπεριφοράς</a:t>
            </a:r>
          </a:p>
          <a:p>
            <a:pPr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l-GR" sz="2800" b="1" dirty="0" smtClean="0">
                <a:latin typeface="Arial" charset="0"/>
                <a:cs typeface="Arial" charset="0"/>
              </a:rPr>
              <a:t>Αναπνευστικό: </a:t>
            </a:r>
            <a:r>
              <a:rPr lang="el-GR" sz="2800" dirty="0" smtClean="0">
                <a:latin typeface="Arial" charset="0"/>
                <a:cs typeface="Arial" charset="0"/>
              </a:rPr>
              <a:t>πνευμονική αιμορραγία</a:t>
            </a:r>
          </a:p>
          <a:p>
            <a:pPr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l-GR" sz="2800" b="1" dirty="0" smtClean="0">
                <a:latin typeface="Arial" charset="0"/>
                <a:cs typeface="Arial" charset="0"/>
              </a:rPr>
              <a:t>Καρδιά: </a:t>
            </a:r>
            <a:r>
              <a:rPr lang="el-GR" sz="2800" dirty="0" smtClean="0">
                <a:latin typeface="Arial" charset="0"/>
                <a:cs typeface="Arial" charset="0"/>
              </a:rPr>
              <a:t>καρδίτιδα, περικαρδίτιδα, καρδιακός επιπωματισμός, έμφραγμα του μυοκαρδίου</a:t>
            </a:r>
          </a:p>
          <a:p>
            <a:pPr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l-GR" sz="2800" b="1" dirty="0" smtClean="0">
                <a:latin typeface="Arial" charset="0"/>
                <a:cs typeface="Arial" charset="0"/>
              </a:rPr>
              <a:t>Ουροποιητικό: </a:t>
            </a:r>
            <a:r>
              <a:rPr lang="el-GR" sz="2800" dirty="0" smtClean="0">
                <a:latin typeface="Arial" charset="0"/>
                <a:cs typeface="Arial" charset="0"/>
              </a:rPr>
              <a:t>στένωση ουρητήρα</a:t>
            </a:r>
          </a:p>
          <a:p>
            <a:pPr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l-GR" sz="2800" b="1" dirty="0" smtClean="0">
                <a:latin typeface="Arial" charset="0"/>
                <a:cs typeface="Arial" charset="0"/>
              </a:rPr>
              <a:t>Γεννητικό: </a:t>
            </a:r>
            <a:r>
              <a:rPr lang="el-GR" sz="2800" dirty="0" smtClean="0">
                <a:latin typeface="Arial" charset="0"/>
                <a:cs typeface="Arial" charset="0"/>
              </a:rPr>
              <a:t>ορχίτιδα, οίδημα οσχέου, συστροφή </a:t>
            </a:r>
            <a:r>
              <a:rPr lang="el-GR" sz="2800" dirty="0" err="1" smtClean="0">
                <a:latin typeface="Arial" charset="0"/>
                <a:cs typeface="Arial" charset="0"/>
              </a:rPr>
              <a:t>όρχεος</a:t>
            </a:r>
            <a:r>
              <a:rPr lang="el-GR" sz="2800" dirty="0" smtClean="0">
                <a:latin typeface="Arial" charset="0"/>
                <a:cs typeface="Arial" charset="0"/>
              </a:rPr>
              <a:t>, πριαπισμός</a:t>
            </a:r>
          </a:p>
          <a:p>
            <a:endParaRPr lang="el-GR" sz="2800" dirty="0" smtClean="0"/>
          </a:p>
          <a:p>
            <a:endParaRPr lang="el-GR" sz="2800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35C11-F06F-4C04-99A9-7536AC622012}" type="slidenum">
              <a:rPr lang="el-GR" smtClean="0"/>
              <a:pPr/>
              <a:t>23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Έλλειψη"/>
          <p:cNvSpPr/>
          <p:nvPr/>
        </p:nvSpPr>
        <p:spPr>
          <a:xfrm>
            <a:off x="395536" y="2636912"/>
            <a:ext cx="3888432" cy="1008112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539552" y="1988840"/>
            <a:ext cx="8280920" cy="364996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 </a:t>
            </a:r>
            <a:r>
              <a:rPr lang="el-GR" sz="2400" dirty="0" smtClean="0">
                <a:solidFill>
                  <a:schemeClr val="tx1"/>
                </a:solidFill>
              </a:rPr>
              <a:t>Κλινική εικόνα</a:t>
            </a:r>
            <a:br>
              <a:rPr lang="el-GR" sz="2400" dirty="0" smtClean="0">
                <a:solidFill>
                  <a:schemeClr val="tx1"/>
                </a:solidFill>
              </a:rPr>
            </a:br>
            <a:endParaRPr lang="el-GR" sz="24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l-GR" sz="2400" dirty="0">
                <a:solidFill>
                  <a:schemeClr val="tx1"/>
                </a:solidFill>
              </a:rPr>
              <a:t> </a:t>
            </a:r>
            <a:r>
              <a:rPr lang="el-GR" sz="2400" dirty="0" smtClean="0">
                <a:solidFill>
                  <a:schemeClr val="tx1"/>
                </a:solidFill>
              </a:rPr>
              <a:t>Εργαστηριακά  ευρήματα</a:t>
            </a:r>
            <a:br>
              <a:rPr lang="el-GR" sz="2400" dirty="0" smtClean="0">
                <a:solidFill>
                  <a:schemeClr val="tx1"/>
                </a:solidFill>
              </a:rPr>
            </a:br>
            <a:r>
              <a:rPr lang="el-GR" sz="2400" dirty="0">
                <a:solidFill>
                  <a:schemeClr val="tx1"/>
                </a:solidFill>
              </a:rPr>
              <a:t> </a:t>
            </a:r>
            <a:endParaRPr lang="el-GR" sz="24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l-GR" sz="2400" dirty="0">
                <a:solidFill>
                  <a:schemeClr val="tx1"/>
                </a:solidFill>
              </a:rPr>
              <a:t> </a:t>
            </a:r>
            <a:r>
              <a:rPr lang="el-GR" sz="2400" dirty="0" smtClean="0">
                <a:solidFill>
                  <a:schemeClr val="tx1"/>
                </a:solidFill>
              </a:rPr>
              <a:t>Βιοψία-Ιστολογικά ευρήματα</a:t>
            </a:r>
            <a:br>
              <a:rPr lang="el-GR" sz="2400" dirty="0" smtClean="0">
                <a:solidFill>
                  <a:schemeClr val="tx1"/>
                </a:solidFill>
              </a:rPr>
            </a:br>
            <a:endParaRPr lang="el-GR" sz="24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l-GR" sz="2400" dirty="0" smtClean="0">
                <a:solidFill>
                  <a:schemeClr val="tx1"/>
                </a:solidFill>
              </a:rPr>
              <a:t>Διαγνωστικά  κριτήρια κατά </a:t>
            </a:r>
            <a:r>
              <a:rPr lang="de-DE" sz="2400" dirty="0" smtClean="0">
                <a:solidFill>
                  <a:schemeClr val="tx1"/>
                </a:solidFill>
              </a:rPr>
              <a:t>EULAR-</a:t>
            </a:r>
            <a:r>
              <a:rPr lang="de-DE" sz="2400" dirty="0" err="1" smtClean="0">
                <a:solidFill>
                  <a:schemeClr val="tx1"/>
                </a:solidFill>
              </a:rPr>
              <a:t>PReS</a:t>
            </a:r>
            <a:endParaRPr lang="el-GR" sz="2400" dirty="0">
              <a:solidFill>
                <a:schemeClr val="tx1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470025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rgbClr val="C00000"/>
                </a:solidFill>
              </a:rPr>
              <a:t>Διάγνωση</a:t>
            </a:r>
            <a:endParaRPr lang="el-GR" sz="3600" b="1" dirty="0">
              <a:solidFill>
                <a:srgbClr val="C00000"/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35C11-F06F-4C04-99A9-7536AC622012}" type="slidenum">
              <a:rPr lang="el-GR" smtClean="0"/>
              <a:pPr/>
              <a:t>24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4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>
                <a:solidFill>
                  <a:srgbClr val="C00000"/>
                </a:solidFill>
              </a:rPr>
              <a:t>Εργαστηριακά ευρήματα</a:t>
            </a:r>
            <a:endParaRPr lang="el-GR" sz="3600" b="1" dirty="0">
              <a:solidFill>
                <a:srgbClr val="C00000"/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35C11-F06F-4C04-99A9-7536AC622012}" type="slidenum">
              <a:rPr lang="el-GR" smtClean="0"/>
              <a:pPr/>
              <a:t>25</a:t>
            </a:fld>
            <a:endParaRPr lang="el-GR"/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el-GR" sz="2400" b="1" dirty="0" smtClean="0">
                <a:solidFill>
                  <a:srgbClr val="0070C0"/>
                </a:solidFill>
              </a:rPr>
              <a:t>Μη ειδικά ευρήματα</a:t>
            </a:r>
          </a:p>
          <a:p>
            <a:r>
              <a:rPr lang="el-GR" sz="2400" dirty="0" smtClean="0"/>
              <a:t>     </a:t>
            </a:r>
            <a:r>
              <a:rPr lang="en-GB" sz="2400" dirty="0" smtClean="0"/>
              <a:t>TKE </a:t>
            </a:r>
            <a:r>
              <a:rPr lang="el-GR" sz="2400" dirty="0" smtClean="0"/>
              <a:t>και </a:t>
            </a:r>
            <a:r>
              <a:rPr lang="de-DE" sz="2400" dirty="0" smtClean="0"/>
              <a:t>CRP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l-GR" sz="2400" dirty="0" err="1" smtClean="0"/>
              <a:t>Υποπρωτεϊναιμία</a:t>
            </a:r>
            <a:endParaRPr lang="el-GR" sz="2400" dirty="0" smtClean="0"/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Αιματουρία ή/και </a:t>
            </a:r>
            <a:r>
              <a:rPr lang="el-GR" sz="2400" dirty="0" err="1" smtClean="0"/>
              <a:t>πρωτεϊνουρία</a:t>
            </a:r>
            <a:r>
              <a:rPr lang="el-GR" sz="2400" dirty="0" smtClean="0"/>
              <a:t> ή και </a:t>
            </a:r>
            <a:r>
              <a:rPr lang="el-GR" sz="2400" dirty="0" err="1" smtClean="0"/>
              <a:t>κυλινδρουρία</a:t>
            </a:r>
            <a:endParaRPr lang="el-GR" sz="2400" dirty="0" smtClean="0"/>
          </a:p>
          <a:p>
            <a:pPr>
              <a:buFont typeface="Arial" pitchFamily="34" charset="0"/>
              <a:buChar char="•"/>
            </a:pPr>
            <a:r>
              <a:rPr lang="el-GR" sz="2400" dirty="0"/>
              <a:t> </a:t>
            </a:r>
            <a:r>
              <a:rPr lang="el-GR" sz="2400" dirty="0" smtClean="0"/>
              <a:t>    </a:t>
            </a:r>
            <a:r>
              <a:rPr lang="de-DE" sz="2400" dirty="0" err="1" smtClean="0"/>
              <a:t>IgA</a:t>
            </a:r>
            <a:endParaRPr lang="el-GR" sz="2400" dirty="0" smtClean="0"/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Υπόλοιποι </a:t>
            </a:r>
            <a:r>
              <a:rPr lang="el-GR" sz="2400" dirty="0" err="1" smtClean="0"/>
              <a:t>ανοσοορολογικοί</a:t>
            </a:r>
            <a:r>
              <a:rPr lang="el-GR" sz="2400" dirty="0" smtClean="0"/>
              <a:t> και αιματικοί παράγοντες φυσιολογικοί</a:t>
            </a:r>
            <a:endParaRPr lang="el-GR" sz="2400" dirty="0"/>
          </a:p>
        </p:txBody>
      </p:sp>
      <p:cxnSp>
        <p:nvCxnSpPr>
          <p:cNvPr id="7" name="6 - Ευθύγραμμο βέλος σύνδεσης"/>
          <p:cNvCxnSpPr/>
          <p:nvPr/>
        </p:nvCxnSpPr>
        <p:spPr>
          <a:xfrm flipV="1">
            <a:off x="1187624" y="285293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7 - Ευθύγραμμο βέλος σύνδεσης"/>
          <p:cNvCxnSpPr/>
          <p:nvPr/>
        </p:nvCxnSpPr>
        <p:spPr>
          <a:xfrm flipV="1">
            <a:off x="1187624" y="414908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Έλλειψη"/>
          <p:cNvSpPr/>
          <p:nvPr/>
        </p:nvSpPr>
        <p:spPr>
          <a:xfrm>
            <a:off x="611560" y="3429000"/>
            <a:ext cx="3888432" cy="1008112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rgbClr val="C00000"/>
                </a:solidFill>
              </a:rPr>
              <a:t>Διάγνωση</a:t>
            </a:r>
            <a:endParaRPr lang="el-GR" sz="3600" b="1" dirty="0">
              <a:solidFill>
                <a:srgbClr val="C00000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539552" y="1988840"/>
            <a:ext cx="8280920" cy="364996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 </a:t>
            </a:r>
            <a:r>
              <a:rPr lang="el-GR" sz="2400" dirty="0" smtClean="0">
                <a:solidFill>
                  <a:schemeClr val="tx1"/>
                </a:solidFill>
              </a:rPr>
              <a:t>Κλινική εικόνα</a:t>
            </a:r>
            <a:br>
              <a:rPr lang="el-GR" sz="2400" dirty="0" smtClean="0">
                <a:solidFill>
                  <a:schemeClr val="tx1"/>
                </a:solidFill>
              </a:rPr>
            </a:br>
            <a:endParaRPr lang="el-GR" sz="24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l-GR" sz="2400" dirty="0">
                <a:solidFill>
                  <a:schemeClr val="tx1"/>
                </a:solidFill>
              </a:rPr>
              <a:t> </a:t>
            </a:r>
            <a:r>
              <a:rPr lang="el-GR" sz="2400" dirty="0" smtClean="0">
                <a:solidFill>
                  <a:schemeClr val="tx1"/>
                </a:solidFill>
              </a:rPr>
              <a:t>Εργαστηριακά  ευρήματα</a:t>
            </a:r>
            <a:br>
              <a:rPr lang="el-GR" sz="2400" dirty="0" smtClean="0">
                <a:solidFill>
                  <a:schemeClr val="tx1"/>
                </a:solidFill>
              </a:rPr>
            </a:br>
            <a:r>
              <a:rPr lang="el-GR" sz="2400" dirty="0">
                <a:solidFill>
                  <a:schemeClr val="tx1"/>
                </a:solidFill>
              </a:rPr>
              <a:t> </a:t>
            </a:r>
            <a:endParaRPr lang="el-GR" sz="24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l-GR" sz="2400" dirty="0">
                <a:solidFill>
                  <a:schemeClr val="tx1"/>
                </a:solidFill>
              </a:rPr>
              <a:t> </a:t>
            </a:r>
            <a:r>
              <a:rPr lang="el-GR" sz="2400" dirty="0" smtClean="0">
                <a:solidFill>
                  <a:schemeClr val="tx1"/>
                </a:solidFill>
              </a:rPr>
              <a:t>Βιοψία-Ιστολογικά ευρήματα</a:t>
            </a:r>
            <a:br>
              <a:rPr lang="el-GR" sz="2400" dirty="0" smtClean="0">
                <a:solidFill>
                  <a:schemeClr val="tx1"/>
                </a:solidFill>
              </a:rPr>
            </a:br>
            <a:endParaRPr lang="el-GR" sz="24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l-GR" sz="2400" dirty="0" smtClean="0">
                <a:solidFill>
                  <a:schemeClr val="tx1"/>
                </a:solidFill>
              </a:rPr>
              <a:t>Διαγνωστικά  κριτήρια κατά </a:t>
            </a:r>
            <a:r>
              <a:rPr lang="de-DE" sz="2400" dirty="0" smtClean="0">
                <a:solidFill>
                  <a:schemeClr val="tx1"/>
                </a:solidFill>
              </a:rPr>
              <a:t>EULAR-</a:t>
            </a:r>
            <a:r>
              <a:rPr lang="de-DE" sz="2400" dirty="0" err="1" smtClean="0">
                <a:solidFill>
                  <a:schemeClr val="tx1"/>
                </a:solidFill>
              </a:rPr>
              <a:t>PReS</a:t>
            </a:r>
            <a:endParaRPr lang="el-GR" sz="2400" dirty="0">
              <a:solidFill>
                <a:schemeClr val="tx1"/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35C11-F06F-4C04-99A9-7536AC622012}" type="slidenum">
              <a:rPr lang="el-GR" smtClean="0"/>
              <a:pPr/>
              <a:t>26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>
                <a:solidFill>
                  <a:srgbClr val="C00000"/>
                </a:solidFill>
              </a:rPr>
              <a:t>Βιοψία/ ιστολογικά ευρήματα.</a:t>
            </a:r>
            <a:endParaRPr lang="el-GR" sz="3600" b="1" dirty="0">
              <a:solidFill>
                <a:srgbClr val="C00000"/>
              </a:solidFill>
            </a:endParaRP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 smtClean="0"/>
              <a:t>Δέρματος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 smtClean="0"/>
              <a:t>Νεφρού</a:t>
            </a:r>
            <a:endParaRPr lang="el-GR" dirty="0"/>
          </a:p>
        </p:txBody>
      </p:sp>
      <p:sp>
        <p:nvSpPr>
          <p:cNvPr id="6" name="5 - Βέλος προς τα κάτω"/>
          <p:cNvSpPr/>
          <p:nvPr/>
        </p:nvSpPr>
        <p:spPr>
          <a:xfrm>
            <a:off x="1331640" y="2276872"/>
            <a:ext cx="720080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Βέλος προς τα κάτω"/>
          <p:cNvSpPr/>
          <p:nvPr/>
        </p:nvSpPr>
        <p:spPr>
          <a:xfrm>
            <a:off x="5436096" y="2113583"/>
            <a:ext cx="720080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Ορθογώνιο"/>
          <p:cNvSpPr/>
          <p:nvPr/>
        </p:nvSpPr>
        <p:spPr>
          <a:xfrm>
            <a:off x="323528" y="3429000"/>
            <a:ext cx="3960440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000" dirty="0" err="1" smtClean="0">
                <a:cs typeface="Arial" charset="0"/>
              </a:rPr>
              <a:t>Λευκοκλαστική</a:t>
            </a:r>
            <a:r>
              <a:rPr lang="el-GR" sz="2000" dirty="0" smtClean="0">
                <a:cs typeface="Arial" charset="0"/>
              </a:rPr>
              <a:t> </a:t>
            </a:r>
            <a:r>
              <a:rPr lang="el-GR" sz="2000" dirty="0" err="1" smtClean="0">
                <a:cs typeface="Arial" charset="0"/>
              </a:rPr>
              <a:t>αγγειϊτιδα</a:t>
            </a:r>
            <a:r>
              <a:rPr lang="el-GR" sz="2000" dirty="0" smtClean="0">
                <a:cs typeface="Arial" charset="0"/>
              </a:rPr>
              <a:t> </a:t>
            </a:r>
          </a:p>
          <a:p>
            <a:r>
              <a:rPr lang="el-GR" sz="2000" dirty="0" smtClean="0">
                <a:cs typeface="Arial" charset="0"/>
              </a:rPr>
              <a:t>με συσσώρευση ουδετερόφιλων </a:t>
            </a:r>
          </a:p>
          <a:p>
            <a:r>
              <a:rPr lang="el-GR" sz="2000" dirty="0" smtClean="0">
                <a:cs typeface="Arial" charset="0"/>
              </a:rPr>
              <a:t>και μονοκυττάρων</a:t>
            </a:r>
            <a:endParaRPr lang="el-GR" sz="2000" dirty="0">
              <a:cs typeface="Arial" charset="0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4475631" y="3091172"/>
            <a:ext cx="4176464" cy="32175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l-GR" sz="2000" dirty="0" err="1" smtClean="0">
                <a:latin typeface="Arial" charset="0"/>
                <a:cs typeface="Arial" charset="0"/>
              </a:rPr>
              <a:t>Μεσαγγειακή</a:t>
            </a:r>
            <a:r>
              <a:rPr lang="el-GR" sz="2000" dirty="0" smtClean="0">
                <a:latin typeface="Arial" charset="0"/>
                <a:cs typeface="Arial" charset="0"/>
              </a:rPr>
              <a:t> υπερπλασία-Αύξηση της </a:t>
            </a:r>
            <a:r>
              <a:rPr lang="el-GR" sz="2000" dirty="0" err="1" smtClean="0">
                <a:latin typeface="Arial" charset="0"/>
                <a:cs typeface="Arial" charset="0"/>
              </a:rPr>
              <a:t>μεσαγγειακής</a:t>
            </a:r>
            <a:r>
              <a:rPr lang="el-GR" sz="2000" dirty="0" smtClean="0">
                <a:latin typeface="Arial" charset="0"/>
                <a:cs typeface="Arial" charset="0"/>
              </a:rPr>
              <a:t> ουσίας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l-GR" sz="2000" dirty="0" smtClean="0">
                <a:latin typeface="Arial" charset="0"/>
                <a:cs typeface="Arial" charset="0"/>
              </a:rPr>
              <a:t>Τμηματική </a:t>
            </a:r>
            <a:r>
              <a:rPr lang="el-GR" sz="2000" dirty="0" err="1" smtClean="0">
                <a:latin typeface="Arial" charset="0"/>
                <a:cs typeface="Arial" charset="0"/>
              </a:rPr>
              <a:t>σπειραματοσκλήρυνση</a:t>
            </a:r>
            <a:endParaRPr lang="el-GR" sz="2000" dirty="0" smtClean="0">
              <a:latin typeface="Arial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l-GR" sz="2000" dirty="0" smtClean="0">
                <a:latin typeface="Arial" charset="0"/>
                <a:cs typeface="Arial" charset="0"/>
              </a:rPr>
              <a:t> Υπερπλασία ενδοθηλιακών κυττάρων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l-GR" sz="2000" dirty="0" smtClean="0">
                <a:latin typeface="Arial" charset="0"/>
                <a:cs typeface="Arial" charset="0"/>
              </a:rPr>
              <a:t>Εναπόθεση μηνοειδών σχηματισμών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l-GR" sz="2000" dirty="0" smtClean="0">
                <a:latin typeface="Arial" charset="0"/>
                <a:cs typeface="Arial" charset="0"/>
              </a:rPr>
              <a:t>Τριχοειδική εναπόθεση </a:t>
            </a:r>
            <a:r>
              <a:rPr lang="de-DE" sz="2000" dirty="0" err="1" smtClean="0">
                <a:latin typeface="Arial" charset="0"/>
                <a:cs typeface="Arial" charset="0"/>
              </a:rPr>
              <a:t>IgA</a:t>
            </a:r>
            <a:endParaRPr lang="el-GR" sz="2000" dirty="0" smtClean="0">
              <a:latin typeface="Arial" charset="0"/>
              <a:cs typeface="Arial" charset="0"/>
            </a:endParaRPr>
          </a:p>
          <a:p>
            <a:endParaRPr lang="el-GR" sz="2000" dirty="0">
              <a:cs typeface="Arial" charset="0"/>
            </a:endParaRPr>
          </a:p>
        </p:txBody>
      </p:sp>
      <p:sp>
        <p:nvSpPr>
          <p:cNvPr id="11" name="10 - Στρογγυλεμένο ορθογώνιο"/>
          <p:cNvSpPr/>
          <p:nvPr/>
        </p:nvSpPr>
        <p:spPr>
          <a:xfrm>
            <a:off x="179512" y="6237312"/>
            <a:ext cx="7560840" cy="476672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b="1" dirty="0" err="1" smtClean="0">
                <a:solidFill>
                  <a:schemeClr val="bg1"/>
                </a:solidFill>
                <a:cs typeface="Arial" charset="0"/>
              </a:rPr>
              <a:t>Ανοσοφθορισμός</a:t>
            </a:r>
            <a:r>
              <a:rPr lang="el-GR" sz="2400" dirty="0" smtClean="0">
                <a:solidFill>
                  <a:schemeClr val="bg1"/>
                </a:solidFill>
                <a:cs typeface="Arial" charset="0"/>
              </a:rPr>
              <a:t>: εναποθέσεις </a:t>
            </a:r>
            <a:r>
              <a:rPr lang="en-US" sz="2400" dirty="0" err="1" smtClean="0">
                <a:solidFill>
                  <a:schemeClr val="bg1"/>
                </a:solidFill>
                <a:cs typeface="Arial" charset="0"/>
              </a:rPr>
              <a:t>IgA</a:t>
            </a:r>
            <a:r>
              <a:rPr lang="en-US" sz="24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l-GR" sz="2400" dirty="0" smtClean="0">
                <a:solidFill>
                  <a:schemeClr val="bg1"/>
                </a:solidFill>
                <a:cs typeface="Arial" charset="0"/>
              </a:rPr>
              <a:t>και </a:t>
            </a:r>
            <a:r>
              <a:rPr lang="en-US" sz="2400" dirty="0" smtClean="0">
                <a:solidFill>
                  <a:schemeClr val="bg1"/>
                </a:solidFill>
                <a:cs typeface="Arial" charset="0"/>
              </a:rPr>
              <a:t>C3</a:t>
            </a:r>
            <a:endParaRPr lang="el-GR" sz="2400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35C11-F06F-4C04-99A9-7536AC622012}" type="slidenum">
              <a:rPr lang="el-GR" smtClean="0"/>
              <a:pPr/>
              <a:t>27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908720"/>
            <a:ext cx="8229600" cy="5663552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IgA</a:t>
            </a:r>
            <a:r>
              <a:rPr lang="en-US" sz="2400" dirty="0" smtClean="0"/>
              <a:t> </a:t>
            </a:r>
            <a:r>
              <a:rPr lang="el-GR" sz="2400" dirty="0" smtClean="0"/>
              <a:t>εναποθέσεις στο </a:t>
            </a:r>
            <a:r>
              <a:rPr lang="el-GR" sz="2400" dirty="0" err="1" smtClean="0"/>
              <a:t>μεσάγγειο</a:t>
            </a:r>
            <a:endParaRPr lang="el-GR" sz="2400" dirty="0" smtClean="0"/>
          </a:p>
          <a:p>
            <a:r>
              <a:rPr lang="en-US" sz="2400" dirty="0" smtClean="0"/>
              <a:t> </a:t>
            </a:r>
            <a:r>
              <a:rPr lang="el-GR" sz="2400" dirty="0" smtClean="0"/>
              <a:t>Ενεργοποίηση συμπληρώματος και </a:t>
            </a:r>
            <a:r>
              <a:rPr lang="el-GR" sz="2400" dirty="0" err="1" smtClean="0"/>
              <a:t>μεσαγγειακών</a:t>
            </a:r>
            <a:r>
              <a:rPr lang="el-GR" sz="2400" dirty="0" smtClean="0"/>
              <a:t> κυττάρων</a:t>
            </a:r>
          </a:p>
          <a:p>
            <a:r>
              <a:rPr lang="el-GR" sz="2400" dirty="0" err="1" smtClean="0"/>
              <a:t>μεσαγγειακή</a:t>
            </a:r>
            <a:r>
              <a:rPr lang="el-GR" sz="2400" dirty="0" smtClean="0"/>
              <a:t> υπερπλασία,     </a:t>
            </a:r>
            <a:r>
              <a:rPr lang="el-GR" sz="2400" dirty="0" err="1" smtClean="0"/>
              <a:t>εξωκυττάριας</a:t>
            </a:r>
            <a:r>
              <a:rPr lang="el-GR" sz="2400" dirty="0" smtClean="0"/>
              <a:t> ουσίας, συσσώρευση φλεγμονωδών κυττάρων</a:t>
            </a:r>
            <a:endParaRPr lang="el-GR" sz="2400" dirty="0"/>
          </a:p>
        </p:txBody>
      </p:sp>
      <p:cxnSp>
        <p:nvCxnSpPr>
          <p:cNvPr id="5" name="4 - Ευθύγραμμο βέλος σύνδεσης"/>
          <p:cNvCxnSpPr/>
          <p:nvPr/>
        </p:nvCxnSpPr>
        <p:spPr>
          <a:xfrm rot="5400000" flipH="1" flipV="1">
            <a:off x="4106167" y="1950617"/>
            <a:ext cx="35719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5 - Εικόνα" descr="φλουορεσενσε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2306" y="3643314"/>
            <a:ext cx="4141694" cy="2738862"/>
          </a:xfrm>
          <a:prstGeom prst="rect">
            <a:avLst/>
          </a:prstGeom>
        </p:spPr>
      </p:pic>
      <p:sp>
        <p:nvSpPr>
          <p:cNvPr id="7" name="6 - TextBox"/>
          <p:cNvSpPr txBox="1"/>
          <p:nvPr/>
        </p:nvSpPr>
        <p:spPr>
          <a:xfrm>
            <a:off x="5364088" y="2996952"/>
            <a:ext cx="4429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err="1" smtClean="0"/>
              <a:t>Ανοσοφθορισμός</a:t>
            </a:r>
            <a:endParaRPr lang="el-GR" sz="2800" b="1" dirty="0"/>
          </a:p>
        </p:txBody>
      </p:sp>
      <p:pic>
        <p:nvPicPr>
          <p:cNvPr id="8" name="7 - Εικόνα" descr="stopat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714752"/>
            <a:ext cx="4032448" cy="2638250"/>
          </a:xfrm>
          <a:prstGeom prst="rect">
            <a:avLst/>
          </a:prstGeom>
        </p:spPr>
      </p:pic>
      <p:sp>
        <p:nvSpPr>
          <p:cNvPr id="9" name="8 - TextBox"/>
          <p:cNvSpPr txBox="1"/>
          <p:nvPr/>
        </p:nvSpPr>
        <p:spPr>
          <a:xfrm>
            <a:off x="971600" y="2924944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Οπτικό μικροσκόπιο</a:t>
            </a:r>
            <a:endParaRPr lang="el-GR" sz="2800" b="1" dirty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35C11-F06F-4C04-99A9-7536AC622012}" type="slidenum">
              <a:rPr lang="el-GR" smtClean="0"/>
              <a:pPr/>
              <a:t>28</a:t>
            </a:fld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2555776" y="260648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rgbClr val="C00000"/>
                </a:solidFill>
                <a:latin typeface="+mj-lt"/>
              </a:rPr>
              <a:t>Βιοψία Νεφρού</a:t>
            </a:r>
            <a:endParaRPr lang="el-GR" sz="32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smtClean="0">
                <a:solidFill>
                  <a:srgbClr val="C00000"/>
                </a:solidFill>
              </a:rPr>
              <a:t>Ταξινόμηση κατά </a:t>
            </a:r>
            <a:r>
              <a:rPr lang="en-US" sz="3200" b="1" dirty="0" smtClean="0">
                <a:solidFill>
                  <a:srgbClr val="C00000"/>
                </a:solidFill>
              </a:rPr>
              <a:t>Oxford </a:t>
            </a:r>
            <a:r>
              <a:rPr lang="el-GR" sz="3200" b="1" dirty="0" smtClean="0">
                <a:solidFill>
                  <a:srgbClr val="C00000"/>
                </a:solidFill>
              </a:rPr>
              <a:t>/ ΜΕ</a:t>
            </a:r>
            <a:r>
              <a:rPr lang="de-DE" sz="3200" b="1" dirty="0" smtClean="0">
                <a:solidFill>
                  <a:srgbClr val="C00000"/>
                </a:solidFill>
              </a:rPr>
              <a:t>ST</a:t>
            </a:r>
            <a:endParaRPr lang="el-GR" sz="3200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en-US" sz="2900" b="1" dirty="0" smtClean="0">
                <a:solidFill>
                  <a:srgbClr val="0070C0"/>
                </a:solidFill>
              </a:rPr>
              <a:t>(M) </a:t>
            </a:r>
            <a:r>
              <a:rPr lang="el-GR" sz="2900" b="1" dirty="0" smtClean="0">
                <a:solidFill>
                  <a:srgbClr val="0070C0"/>
                </a:solidFill>
              </a:rPr>
              <a:t> </a:t>
            </a:r>
            <a:r>
              <a:rPr lang="el-GR" sz="2900" b="1" dirty="0" err="1" smtClean="0">
                <a:solidFill>
                  <a:srgbClr val="0070C0"/>
                </a:solidFill>
              </a:rPr>
              <a:t>Μεσαγγειακή</a:t>
            </a:r>
            <a:r>
              <a:rPr lang="el-GR" sz="2900" b="1" dirty="0" smtClean="0">
                <a:solidFill>
                  <a:srgbClr val="0070C0"/>
                </a:solidFill>
              </a:rPr>
              <a:t> Υπερπλασία:</a:t>
            </a:r>
          </a:p>
          <a:p>
            <a:pPr>
              <a:buNone/>
            </a:pPr>
            <a:r>
              <a:rPr lang="el-GR" sz="2900" dirty="0" smtClean="0"/>
              <a:t>0 = &lt;4 κύτταρα είναι παρόντα ανά περιοχή </a:t>
            </a:r>
            <a:r>
              <a:rPr lang="el-GR" sz="2900" dirty="0" err="1" smtClean="0"/>
              <a:t>μεσαγγειακά</a:t>
            </a:r>
            <a:endParaRPr lang="el-GR" sz="2900" dirty="0" smtClean="0"/>
          </a:p>
          <a:p>
            <a:pPr>
              <a:buNone/>
            </a:pPr>
            <a:r>
              <a:rPr lang="el-GR" sz="2900" dirty="0" smtClean="0"/>
              <a:t>1 = 4-5 κύτταρα είναι παρόντα ανά περιοχή </a:t>
            </a:r>
            <a:r>
              <a:rPr lang="el-GR" sz="2900" dirty="0" err="1" smtClean="0"/>
              <a:t>μεσαγγειακά</a:t>
            </a:r>
            <a:endParaRPr lang="el-GR" sz="2900" dirty="0" smtClean="0"/>
          </a:p>
          <a:p>
            <a:pPr>
              <a:buNone/>
            </a:pPr>
            <a:r>
              <a:rPr lang="el-GR" sz="2900" dirty="0" smtClean="0"/>
              <a:t>2 = 6-7 κύτταρα είναι παρόντα ανά περιοχή </a:t>
            </a:r>
            <a:r>
              <a:rPr lang="el-GR" sz="2900" dirty="0" err="1" smtClean="0"/>
              <a:t>μεσαγγειακά</a:t>
            </a:r>
            <a:endParaRPr lang="el-GR" sz="2900" dirty="0" smtClean="0"/>
          </a:p>
          <a:p>
            <a:pPr>
              <a:buNone/>
            </a:pPr>
            <a:r>
              <a:rPr lang="el-GR" sz="2900" dirty="0" smtClean="0"/>
              <a:t>3= &gt;8 κύτταρα είναι παρόντα ανά περιοχή </a:t>
            </a:r>
            <a:r>
              <a:rPr lang="el-GR" sz="2900" dirty="0" err="1" smtClean="0"/>
              <a:t>μεσαγγειακά</a:t>
            </a:r>
            <a:endParaRPr lang="de-DE" sz="2900" dirty="0" smtClean="0"/>
          </a:p>
          <a:p>
            <a:pPr algn="ctr">
              <a:buNone/>
            </a:pPr>
            <a:r>
              <a:rPr lang="de-DE" sz="2900" dirty="0" smtClean="0"/>
              <a:t/>
            </a:r>
            <a:br>
              <a:rPr lang="de-DE" sz="2900" dirty="0" smtClean="0"/>
            </a:br>
            <a:r>
              <a:rPr lang="de-DE" sz="2900" dirty="0" smtClean="0"/>
              <a:t/>
            </a:r>
            <a:br>
              <a:rPr lang="de-DE" sz="2900" dirty="0" smtClean="0"/>
            </a:br>
            <a:r>
              <a:rPr lang="de-DE" sz="2900" dirty="0" smtClean="0"/>
              <a:t> </a:t>
            </a:r>
            <a:r>
              <a:rPr lang="el-GR" sz="2900" b="1" dirty="0" smtClean="0">
                <a:solidFill>
                  <a:srgbClr val="0070C0"/>
                </a:solidFill>
              </a:rPr>
              <a:t>(Ε) </a:t>
            </a:r>
            <a:r>
              <a:rPr lang="el-GR" sz="2900" b="1" dirty="0" err="1" smtClean="0">
                <a:solidFill>
                  <a:srgbClr val="0070C0"/>
                </a:solidFill>
              </a:rPr>
              <a:t>Ενδοτριχοειδική</a:t>
            </a:r>
            <a:r>
              <a:rPr lang="el-GR" sz="2900" b="1" dirty="0" smtClean="0">
                <a:solidFill>
                  <a:srgbClr val="0070C0"/>
                </a:solidFill>
              </a:rPr>
              <a:t> υπερπλασία:</a:t>
            </a:r>
          </a:p>
          <a:p>
            <a:pPr>
              <a:buNone/>
            </a:pPr>
            <a:r>
              <a:rPr lang="el-GR" sz="2900" dirty="0" smtClean="0"/>
              <a:t>0 = αν η </a:t>
            </a:r>
            <a:r>
              <a:rPr lang="el-GR" sz="2900" dirty="0" err="1" smtClean="0"/>
              <a:t>υπερκυτταρικότητα</a:t>
            </a:r>
            <a:r>
              <a:rPr lang="el-GR" sz="2900" dirty="0" smtClean="0"/>
              <a:t> δεν είναι παρούσα στους τριχοειδικούς αυλούς</a:t>
            </a:r>
          </a:p>
          <a:p>
            <a:pPr>
              <a:buNone/>
            </a:pPr>
            <a:r>
              <a:rPr lang="el-GR" sz="2900" dirty="0" smtClean="0"/>
              <a:t>1 = αν η </a:t>
            </a:r>
            <a:r>
              <a:rPr lang="el-GR" sz="2900" dirty="0" err="1" smtClean="0"/>
              <a:t>υπερκυτταρικότητα</a:t>
            </a:r>
            <a:r>
              <a:rPr lang="el-GR" sz="2900" dirty="0" smtClean="0"/>
              <a:t> είναι παρούσα στους τριχοειδικούς αυλούς και </a:t>
            </a:r>
            <a:r>
              <a:rPr lang="el-GR" sz="2900" dirty="0" err="1" smtClean="0"/>
              <a:t>προκαλεό</a:t>
            </a:r>
            <a:r>
              <a:rPr lang="el-GR" sz="2900" dirty="0" smtClean="0"/>
              <a:t> στένωση</a:t>
            </a:r>
          </a:p>
          <a:p>
            <a:pPr algn="ctr">
              <a:buNone/>
            </a:pPr>
            <a:r>
              <a:rPr lang="de-DE" sz="2900" b="1" dirty="0" smtClean="0">
                <a:solidFill>
                  <a:srgbClr val="0070C0"/>
                </a:solidFill>
              </a:rPr>
              <a:t/>
            </a:r>
            <a:br>
              <a:rPr lang="de-DE" sz="2900" b="1" dirty="0" smtClean="0">
                <a:solidFill>
                  <a:srgbClr val="0070C0"/>
                </a:solidFill>
              </a:rPr>
            </a:br>
            <a:r>
              <a:rPr lang="el-GR" sz="2900" b="1" dirty="0" smtClean="0">
                <a:solidFill>
                  <a:srgbClr val="0070C0"/>
                </a:solidFill>
              </a:rPr>
              <a:t>(</a:t>
            </a:r>
            <a:r>
              <a:rPr lang="de-DE" sz="2900" b="1" dirty="0" smtClean="0">
                <a:solidFill>
                  <a:srgbClr val="0070C0"/>
                </a:solidFill>
              </a:rPr>
              <a:t>S</a:t>
            </a:r>
            <a:r>
              <a:rPr lang="en-GB" sz="2900" b="1" dirty="0" smtClean="0">
                <a:solidFill>
                  <a:srgbClr val="0070C0"/>
                </a:solidFill>
              </a:rPr>
              <a:t>) </a:t>
            </a:r>
            <a:r>
              <a:rPr lang="el-GR" sz="2900" b="1" dirty="0" smtClean="0">
                <a:solidFill>
                  <a:srgbClr val="0070C0"/>
                </a:solidFill>
              </a:rPr>
              <a:t>Τμηματική </a:t>
            </a:r>
            <a:r>
              <a:rPr lang="el-GR" sz="2900" b="1" dirty="0" err="1" smtClean="0">
                <a:solidFill>
                  <a:srgbClr val="0070C0"/>
                </a:solidFill>
              </a:rPr>
              <a:t>σπειραματοσκλήρυνση</a:t>
            </a:r>
            <a:r>
              <a:rPr lang="el-GR" sz="2900" b="1" dirty="0" smtClean="0">
                <a:solidFill>
                  <a:srgbClr val="0070C0"/>
                </a:solidFill>
              </a:rPr>
              <a:t>:</a:t>
            </a:r>
          </a:p>
          <a:p>
            <a:pPr>
              <a:buNone/>
            </a:pPr>
            <a:r>
              <a:rPr lang="el-GR" sz="2900" dirty="0" smtClean="0"/>
              <a:t>0 = αν δεν υπάρχει τμηματική </a:t>
            </a:r>
            <a:r>
              <a:rPr lang="el-GR" sz="2900" dirty="0" err="1" smtClean="0"/>
              <a:t>σπειραματοσκήρυνση</a:t>
            </a:r>
            <a:endParaRPr lang="el-GR" sz="2900" dirty="0" smtClean="0"/>
          </a:p>
          <a:p>
            <a:pPr>
              <a:buNone/>
            </a:pPr>
            <a:r>
              <a:rPr lang="el-GR" sz="2900" dirty="0" smtClean="0"/>
              <a:t>1 = οποιοδήποτε μέρος του σπειράματος εμπλέκεται στην σκλήρυνση</a:t>
            </a:r>
          </a:p>
          <a:p>
            <a:pPr>
              <a:buNone/>
            </a:pPr>
            <a:endParaRPr lang="el-GR" sz="2900" dirty="0" smtClean="0"/>
          </a:p>
          <a:p>
            <a:pPr algn="ctr">
              <a:buNone/>
            </a:pPr>
            <a:r>
              <a:rPr lang="el-GR" sz="2900" b="1" dirty="0" smtClean="0">
                <a:solidFill>
                  <a:srgbClr val="0070C0"/>
                </a:solidFill>
              </a:rPr>
              <a:t>(Τ) Ατροφία / διάμεση ίνωση:</a:t>
            </a:r>
          </a:p>
          <a:p>
            <a:pPr>
              <a:buNone/>
            </a:pPr>
            <a:r>
              <a:rPr lang="el-GR" sz="2900" dirty="0" smtClean="0"/>
              <a:t>0, 1 ή 2 δίνεται αν το ποσοστό της προσβεβλημένης φλοιώδους μοίρας είναι 0-25%, 25-50% ή &gt;50%, αντίστοιχα </a:t>
            </a:r>
          </a:p>
          <a:p>
            <a:pPr>
              <a:buNone/>
            </a:pPr>
            <a:endParaRPr lang="el-GR" sz="2400" dirty="0" smtClean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899592" y="6165304"/>
            <a:ext cx="8064896" cy="501649"/>
          </a:xfrm>
        </p:spPr>
        <p:txBody>
          <a:bodyPr/>
          <a:lstStyle/>
          <a:p>
            <a:r>
              <a:rPr lang="de-DE" sz="1800" dirty="0" smtClean="0">
                <a:solidFill>
                  <a:schemeClr val="tx1"/>
                </a:solidFill>
              </a:rPr>
              <a:t>International   </a:t>
            </a:r>
            <a:r>
              <a:rPr lang="de-DE" sz="1800" dirty="0" err="1" smtClean="0">
                <a:solidFill>
                  <a:schemeClr val="tx1"/>
                </a:solidFill>
              </a:rPr>
              <a:t>IgAN</a:t>
            </a:r>
            <a:r>
              <a:rPr lang="de-DE" sz="1800" dirty="0" smtClean="0">
                <a:solidFill>
                  <a:schemeClr val="tx1"/>
                </a:solidFill>
              </a:rPr>
              <a:t> Network </a:t>
            </a:r>
            <a:r>
              <a:rPr lang="de-DE" sz="1800" dirty="0" err="1" smtClean="0">
                <a:solidFill>
                  <a:schemeClr val="tx1"/>
                </a:solidFill>
              </a:rPr>
              <a:t>with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the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Renal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Pathologz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Societz</a:t>
            </a:r>
            <a:r>
              <a:rPr lang="de-DE" sz="1800" dirty="0" smtClean="0">
                <a:solidFill>
                  <a:schemeClr val="tx1"/>
                </a:solidFill>
              </a:rPr>
              <a:t>. </a:t>
            </a:r>
            <a:r>
              <a:rPr lang="de-DE" sz="1800" dirty="0" err="1" smtClean="0">
                <a:solidFill>
                  <a:schemeClr val="tx1"/>
                </a:solidFill>
              </a:rPr>
              <a:t>Kidnez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Int</a:t>
            </a:r>
            <a:r>
              <a:rPr lang="de-DE" sz="1800" dirty="0" smtClean="0">
                <a:solidFill>
                  <a:schemeClr val="tx1"/>
                </a:solidFill>
              </a:rPr>
              <a:t> 2009</a:t>
            </a:r>
            <a:endParaRPr lang="el-GR" sz="1800" dirty="0">
              <a:solidFill>
                <a:schemeClr val="tx1"/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88224" y="6309320"/>
            <a:ext cx="2133600" cy="365125"/>
          </a:xfrm>
        </p:spPr>
        <p:txBody>
          <a:bodyPr/>
          <a:lstStyle/>
          <a:p>
            <a:fld id="{A3635C11-F06F-4C04-99A9-7536AC622012}" type="slidenum">
              <a:rPr lang="el-GR" smtClean="0"/>
              <a:pPr/>
              <a:t>29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9552" y="1698231"/>
            <a:ext cx="8363272" cy="514116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60000"/>
              </a:lnSpc>
            </a:pPr>
            <a:r>
              <a:rPr lang="el-GR" sz="9600" b="1" dirty="0" smtClean="0">
                <a:solidFill>
                  <a:srgbClr val="0070C0"/>
                </a:solidFill>
              </a:rPr>
              <a:t>Κορίτσι ηλικίας 9.5 ετών</a:t>
            </a:r>
          </a:p>
          <a:p>
            <a:pPr>
              <a:lnSpc>
                <a:spcPct val="160000"/>
              </a:lnSpc>
            </a:pPr>
            <a:r>
              <a:rPr lang="el-GR" sz="9600" dirty="0" smtClean="0"/>
              <a:t>27/07/2018: </a:t>
            </a:r>
            <a:r>
              <a:rPr lang="el-GR" sz="9600" dirty="0" err="1" smtClean="0"/>
              <a:t>Πορφυρικό</a:t>
            </a:r>
            <a:r>
              <a:rPr lang="el-GR" sz="9600" dirty="0" smtClean="0"/>
              <a:t> εξάνθημα κάτω άκρων</a:t>
            </a:r>
          </a:p>
          <a:p>
            <a:pPr>
              <a:lnSpc>
                <a:spcPct val="160000"/>
              </a:lnSpc>
            </a:pPr>
            <a:r>
              <a:rPr lang="el-GR" sz="9600" b="1" dirty="0" smtClean="0"/>
              <a:t>8 ημέρες αργότερα </a:t>
            </a:r>
            <a:r>
              <a:rPr lang="el-GR" sz="9600" dirty="0" smtClean="0"/>
              <a:t>(5/</a:t>
            </a:r>
            <a:r>
              <a:rPr lang="el-GR" sz="9600" dirty="0" smtClean="0">
                <a:sym typeface="Wingdings" pitchFamily="2" charset="2"/>
              </a:rPr>
              <a:t>08/2018): </a:t>
            </a:r>
          </a:p>
          <a:p>
            <a:pPr lvl="1">
              <a:lnSpc>
                <a:spcPct val="160000"/>
              </a:lnSpc>
            </a:pPr>
            <a:r>
              <a:rPr lang="el-GR" sz="9600" dirty="0" smtClean="0">
                <a:sym typeface="Wingdings" pitchFamily="2" charset="2"/>
              </a:rPr>
              <a:t>μικροσκοπική αιματουρία :  8-10 ερυθρά </a:t>
            </a:r>
            <a:r>
              <a:rPr lang="el-GR" sz="9600" dirty="0" err="1" smtClean="0">
                <a:sym typeface="Wingdings" pitchFamily="2" charset="2"/>
              </a:rPr>
              <a:t>κ.ο.π</a:t>
            </a:r>
            <a:r>
              <a:rPr lang="el-GR" sz="9600" dirty="0" smtClean="0"/>
              <a:t> </a:t>
            </a:r>
          </a:p>
          <a:p>
            <a:pPr lvl="1">
              <a:lnSpc>
                <a:spcPct val="160000"/>
              </a:lnSpc>
            </a:pPr>
            <a:r>
              <a:rPr lang="el-GR" sz="9600" b="1" dirty="0" smtClean="0">
                <a:sym typeface="Wingdings" pitchFamily="2" charset="2"/>
              </a:rPr>
              <a:t>λεύκωμα </a:t>
            </a:r>
            <a:r>
              <a:rPr lang="el-GR" sz="9600" b="1" dirty="0">
                <a:sym typeface="Wingdings" pitchFamily="2" charset="2"/>
              </a:rPr>
              <a:t>ούρων 24ωρου: </a:t>
            </a:r>
            <a:r>
              <a:rPr lang="el-GR" sz="9600" b="1" dirty="0" smtClean="0">
                <a:sym typeface="Wingdings" pitchFamily="2" charset="2"/>
              </a:rPr>
              <a:t>400 </a:t>
            </a:r>
            <a:r>
              <a:rPr lang="en-US" sz="9600" b="1" dirty="0" smtClean="0">
                <a:sym typeface="Wingdings" pitchFamily="2" charset="2"/>
              </a:rPr>
              <a:t>mg</a:t>
            </a:r>
            <a:endParaRPr lang="el-GR" sz="9600" b="1" dirty="0" smtClean="0">
              <a:sym typeface="Wingdings" pitchFamily="2" charset="2"/>
            </a:endParaRPr>
          </a:p>
          <a:p>
            <a:pPr marL="342900" lvl="1" indent="-342900">
              <a:lnSpc>
                <a:spcPct val="160000"/>
              </a:lnSpc>
              <a:buFont typeface="Arial" pitchFamily="34" charset="0"/>
              <a:buChar char="•"/>
            </a:pPr>
            <a:r>
              <a:rPr lang="el-GR" sz="9600" b="1" dirty="0" smtClean="0"/>
              <a:t>11  </a:t>
            </a:r>
            <a:r>
              <a:rPr lang="el-GR" sz="9600" b="1" dirty="0"/>
              <a:t>ημέρες αργότερα </a:t>
            </a:r>
            <a:r>
              <a:rPr lang="el-GR" sz="9600" dirty="0" smtClean="0"/>
              <a:t>(</a:t>
            </a:r>
            <a:r>
              <a:rPr lang="en-US" sz="9600" dirty="0" smtClean="0"/>
              <a:t>0</a:t>
            </a:r>
            <a:r>
              <a:rPr lang="el-GR" sz="9600" dirty="0"/>
              <a:t>7</a:t>
            </a:r>
            <a:r>
              <a:rPr lang="en-US" sz="9600" dirty="0"/>
              <a:t>/08/2018: </a:t>
            </a:r>
            <a:r>
              <a:rPr lang="el-GR" sz="9600" b="1" dirty="0"/>
              <a:t>Λεύκωμα ούρων 24ωρου: </a:t>
            </a:r>
            <a:r>
              <a:rPr lang="el-GR" sz="9600" b="1" dirty="0" smtClean="0"/>
              <a:t>1.124 </a:t>
            </a:r>
            <a:r>
              <a:rPr lang="en-US" sz="9600" b="1" dirty="0" smtClean="0"/>
              <a:t>mg</a:t>
            </a:r>
            <a:endParaRPr lang="el-GR" sz="9600" b="1" dirty="0" smtClean="0"/>
          </a:p>
          <a:p>
            <a:pPr marL="0" lvl="1" indent="0">
              <a:lnSpc>
                <a:spcPct val="160000"/>
              </a:lnSpc>
              <a:buNone/>
            </a:pPr>
            <a:r>
              <a:rPr lang="el-GR" sz="9600" dirty="0">
                <a:sym typeface="Wingdings" pitchFamily="2" charset="2"/>
              </a:rPr>
              <a:t> </a:t>
            </a:r>
            <a:r>
              <a:rPr lang="el-GR" sz="9600" dirty="0" smtClean="0">
                <a:sym typeface="Wingdings" pitchFamily="2" charset="2"/>
              </a:rPr>
              <a:t>       </a:t>
            </a:r>
            <a:r>
              <a:rPr lang="el-GR" sz="9600" dirty="0">
                <a:sym typeface="Wingdings" pitchFamily="2" charset="2"/>
              </a:rPr>
              <a:t>έναρξη αγωγής με </a:t>
            </a:r>
            <a:r>
              <a:rPr lang="el-GR" sz="9600" dirty="0" err="1">
                <a:sym typeface="Wingdings" pitchFamily="2" charset="2"/>
              </a:rPr>
              <a:t>πρεδνιζολόνη</a:t>
            </a:r>
            <a:r>
              <a:rPr lang="el-GR" sz="9600" dirty="0">
                <a:sym typeface="Wingdings" pitchFamily="2" charset="2"/>
              </a:rPr>
              <a:t> </a:t>
            </a:r>
            <a:r>
              <a:rPr lang="en-US" sz="9600" dirty="0" err="1">
                <a:sym typeface="Wingdings" pitchFamily="2" charset="2"/>
              </a:rPr>
              <a:t>p.os</a:t>
            </a:r>
            <a:r>
              <a:rPr lang="en-US" sz="9600" dirty="0">
                <a:sym typeface="Wingdings" pitchFamily="2" charset="2"/>
              </a:rPr>
              <a:t> </a:t>
            </a:r>
            <a:r>
              <a:rPr lang="en-US" sz="9600" dirty="0" smtClean="0">
                <a:sym typeface="Wingdings" pitchFamily="2" charset="2"/>
              </a:rPr>
              <a:t>10</a:t>
            </a:r>
            <a:r>
              <a:rPr lang="el-GR" sz="9600" dirty="0" smtClean="0">
                <a:sym typeface="Wingdings" pitchFamily="2" charset="2"/>
              </a:rPr>
              <a:t> </a:t>
            </a:r>
            <a:r>
              <a:rPr lang="en-US" sz="9600" dirty="0" smtClean="0">
                <a:sym typeface="Wingdings" pitchFamily="2" charset="2"/>
              </a:rPr>
              <a:t>mg </a:t>
            </a:r>
            <a:r>
              <a:rPr lang="en-US" sz="9600" dirty="0">
                <a:sym typeface="Wingdings" pitchFamily="2" charset="2"/>
              </a:rPr>
              <a:t>x 3 </a:t>
            </a:r>
            <a:r>
              <a:rPr lang="en-US" sz="9600" b="1" dirty="0">
                <a:sym typeface="Wingdings" pitchFamily="2" charset="2"/>
              </a:rPr>
              <a:t>(</a:t>
            </a:r>
            <a:r>
              <a:rPr lang="en-US" sz="9600" b="1" dirty="0" smtClean="0">
                <a:sym typeface="Wingdings" pitchFamily="2" charset="2"/>
              </a:rPr>
              <a:t>1</a:t>
            </a:r>
            <a:r>
              <a:rPr lang="el-GR" sz="9600" b="1" dirty="0" smtClean="0">
                <a:sym typeface="Wingdings" pitchFamily="2" charset="2"/>
              </a:rPr>
              <a:t> </a:t>
            </a:r>
            <a:r>
              <a:rPr lang="en-US" sz="9600" b="1" dirty="0" smtClean="0">
                <a:sym typeface="Wingdings" pitchFamily="2" charset="2"/>
              </a:rPr>
              <a:t>mg/kg</a:t>
            </a:r>
            <a:r>
              <a:rPr lang="en-US" sz="9600" b="1" dirty="0">
                <a:sym typeface="Wingdings" pitchFamily="2" charset="2"/>
              </a:rPr>
              <a:t>)</a:t>
            </a:r>
            <a:endParaRPr lang="el-GR" sz="9600" b="1" dirty="0">
              <a:sym typeface="Wingdings" pitchFamily="2" charset="2"/>
            </a:endParaRPr>
          </a:p>
          <a:p>
            <a:pPr>
              <a:lnSpc>
                <a:spcPct val="160000"/>
              </a:lnSpc>
            </a:pPr>
            <a:endParaRPr lang="el-GR" sz="9600" dirty="0" smtClean="0">
              <a:sym typeface="Wingdings" pitchFamily="2" charset="2"/>
            </a:endParaRPr>
          </a:p>
          <a:p>
            <a:pPr marL="457200" lvl="1" indent="0">
              <a:buNone/>
            </a:pPr>
            <a:r>
              <a:rPr lang="el-GR" dirty="0" smtClean="0"/>
              <a:t>.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9E08-7419-435B-829B-ADD2C50DE0E8}" type="slidenum">
              <a:rPr lang="el-GR" smtClean="0"/>
              <a:pPr/>
              <a:t>3</a:t>
            </a:fld>
            <a:endParaRPr lang="el-GR"/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582594"/>
          </a:xfrm>
        </p:spPr>
        <p:txBody>
          <a:bodyPr>
            <a:noAutofit/>
          </a:bodyPr>
          <a:lstStyle/>
          <a:p>
            <a:r>
              <a:rPr lang="el-GR" sz="3200" b="1" dirty="0" smtClean="0">
                <a:solidFill>
                  <a:srgbClr val="C00000"/>
                </a:solidFill>
              </a:rPr>
              <a:t>Παρουσίαση περιστατικού</a:t>
            </a:r>
            <a:br>
              <a:rPr lang="el-GR" sz="3200" b="1" dirty="0" smtClean="0">
                <a:solidFill>
                  <a:srgbClr val="C00000"/>
                </a:solidFill>
              </a:rPr>
            </a:br>
            <a:endParaRPr lang="el-GR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Έλλειψη"/>
          <p:cNvSpPr/>
          <p:nvPr/>
        </p:nvSpPr>
        <p:spPr>
          <a:xfrm>
            <a:off x="395536" y="4581128"/>
            <a:ext cx="7776864" cy="1008112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539552" y="1988840"/>
            <a:ext cx="8280920" cy="3649960"/>
          </a:xfrm>
        </p:spPr>
        <p:txBody>
          <a:bodyPr>
            <a:normAutofit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 </a:t>
            </a:r>
            <a:r>
              <a:rPr lang="el-GR" dirty="0" smtClean="0">
                <a:solidFill>
                  <a:schemeClr val="tx1"/>
                </a:solidFill>
              </a:rPr>
              <a:t>Κλινική εικόνα</a:t>
            </a:r>
            <a:br>
              <a:rPr lang="el-GR" dirty="0" smtClean="0">
                <a:solidFill>
                  <a:schemeClr val="tx1"/>
                </a:solidFill>
              </a:rPr>
            </a:br>
            <a:endParaRPr lang="el-GR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l-GR" dirty="0" smtClean="0">
                <a:solidFill>
                  <a:schemeClr val="tx1"/>
                </a:solidFill>
              </a:rPr>
              <a:t> Εργαστηριακά  ευρήματα</a:t>
            </a:r>
            <a:br>
              <a:rPr lang="el-GR" dirty="0" smtClean="0">
                <a:solidFill>
                  <a:schemeClr val="tx1"/>
                </a:solidFill>
              </a:rPr>
            </a:br>
            <a:r>
              <a:rPr lang="el-GR" dirty="0" smtClean="0">
                <a:solidFill>
                  <a:schemeClr val="tx1"/>
                </a:solidFill>
              </a:rPr>
              <a:t> </a:t>
            </a:r>
          </a:p>
          <a:p>
            <a:pPr algn="l">
              <a:buFont typeface="Arial" pitchFamily="34" charset="0"/>
              <a:buChar char="•"/>
            </a:pPr>
            <a:r>
              <a:rPr lang="el-GR" dirty="0" smtClean="0">
                <a:solidFill>
                  <a:schemeClr val="tx1"/>
                </a:solidFill>
              </a:rPr>
              <a:t> Βιοψία-Ιστολογικά ευρήματα</a:t>
            </a:r>
            <a:br>
              <a:rPr lang="el-GR" dirty="0" smtClean="0">
                <a:solidFill>
                  <a:schemeClr val="tx1"/>
                </a:solidFill>
              </a:rPr>
            </a:br>
            <a:endParaRPr lang="el-GR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l-GR" dirty="0" smtClean="0">
                <a:solidFill>
                  <a:schemeClr val="tx1"/>
                </a:solidFill>
              </a:rPr>
              <a:t>Διαγνωστικά  κριτήρια κατά </a:t>
            </a:r>
            <a:r>
              <a:rPr lang="de-DE" dirty="0" smtClean="0">
                <a:solidFill>
                  <a:schemeClr val="tx1"/>
                </a:solidFill>
              </a:rPr>
              <a:t>EULAR-</a:t>
            </a:r>
            <a:r>
              <a:rPr lang="de-DE" dirty="0" err="1" smtClean="0">
                <a:solidFill>
                  <a:schemeClr val="tx1"/>
                </a:solidFill>
              </a:rPr>
              <a:t>PReS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rgbClr val="C00000"/>
                </a:solidFill>
              </a:rPr>
              <a:t>Διάγνωση</a:t>
            </a:r>
            <a:endParaRPr lang="el-GR" sz="3600" b="1" dirty="0">
              <a:solidFill>
                <a:srgbClr val="C00000"/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35C11-F06F-4C04-99A9-7536AC622012}" type="slidenum">
              <a:rPr lang="el-GR" smtClean="0"/>
              <a:pPr/>
              <a:t>30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>
                <a:solidFill>
                  <a:srgbClr val="C00000"/>
                </a:solidFill>
              </a:rPr>
              <a:t>Κριτήρια</a:t>
            </a:r>
            <a:r>
              <a:rPr lang="de-DE" sz="3600" b="1" dirty="0" smtClean="0">
                <a:solidFill>
                  <a:srgbClr val="C00000"/>
                </a:solidFill>
              </a:rPr>
              <a:t> </a:t>
            </a:r>
            <a:r>
              <a:rPr lang="el-GR" sz="3600" b="1" dirty="0" smtClean="0">
                <a:solidFill>
                  <a:srgbClr val="C00000"/>
                </a:solidFill>
              </a:rPr>
              <a:t>κατά </a:t>
            </a:r>
            <a:r>
              <a:rPr lang="de-DE" sz="3600" b="1" dirty="0" smtClean="0">
                <a:solidFill>
                  <a:srgbClr val="C00000"/>
                </a:solidFill>
              </a:rPr>
              <a:t>EULAR-</a:t>
            </a:r>
            <a:r>
              <a:rPr lang="de-DE" sz="3600" b="1" dirty="0" err="1" smtClean="0">
                <a:solidFill>
                  <a:srgbClr val="C00000"/>
                </a:solidFill>
              </a:rPr>
              <a:t>PReS</a:t>
            </a:r>
            <a:endParaRPr lang="el-GR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5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450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884218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l-GR" sz="260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l-GR" sz="2400" b="1" dirty="0" err="1" smtClean="0"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rPr>
                        <a:t>Πορφυρικό</a:t>
                      </a:r>
                      <a:r>
                        <a:rPr lang="el-GR" sz="2400" b="1" dirty="0" smtClean="0"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rPr>
                        <a:t> ή </a:t>
                      </a:r>
                      <a:r>
                        <a:rPr lang="el-GR" sz="2400" b="1" dirty="0" err="1" smtClean="0"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rPr>
                        <a:t>πετεχειώδες</a:t>
                      </a:r>
                      <a:r>
                        <a:rPr lang="el-GR" sz="2400" b="1" dirty="0" smtClean="0">
                          <a:solidFill>
                            <a:schemeClr val="bg1"/>
                          </a:solidFill>
                          <a:latin typeface="Arial" charset="0"/>
                          <a:cs typeface="Arial" charset="0"/>
                        </a:rPr>
                        <a:t> εξάνθημα κυρίως στα κάτω άκρα (συμμετρικά) </a:t>
                      </a:r>
                      <a:r>
                        <a:rPr lang="el-GR" sz="1800" u="sng" dirty="0" smtClean="0">
                          <a:latin typeface="Arial" charset="0"/>
                          <a:cs typeface="Arial" charset="0"/>
                        </a:rPr>
                        <a:t>και τουλάχιστον ένα από τα παρακάτω:</a:t>
                      </a:r>
                    </a:p>
                  </a:txBody>
                  <a:tcPr/>
                </a:tc>
              </a:tr>
              <a:tr h="884218">
                <a:tc>
                  <a:txBody>
                    <a:bodyPr/>
                    <a:lstStyle/>
                    <a:p>
                      <a:pPr lvl="1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Lucida Sans Unicode" pitchFamily="-109" charset="0"/>
                        <a:buAutoNum type="arabicPeriod"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l-GR" sz="2000" b="1" dirty="0" smtClean="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rPr>
                        <a:t>Αρθρίτιδα ή αρθραλγίες</a:t>
                      </a:r>
                    </a:p>
                  </a:txBody>
                  <a:tcPr/>
                </a:tc>
              </a:tr>
              <a:tr h="884218">
                <a:tc>
                  <a:txBody>
                    <a:bodyPr/>
                    <a:lstStyle/>
                    <a:p>
                      <a:pPr lvl="1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Lucida Sans Unicode" pitchFamily="-109" charset="0"/>
                        <a:buNone/>
                      </a:pPr>
                      <a:r>
                        <a:rPr lang="de-DE" sz="2000" b="1" dirty="0" smtClean="0">
                          <a:latin typeface="Arial" charset="0"/>
                          <a:cs typeface="Arial" charset="0"/>
                        </a:rPr>
                        <a:t>2. </a:t>
                      </a:r>
                      <a:r>
                        <a:rPr lang="el-GR" sz="2000" b="1" dirty="0" smtClean="0">
                          <a:latin typeface="Arial" charset="0"/>
                          <a:cs typeface="Arial" charset="0"/>
                        </a:rPr>
                        <a:t>Κοιλιακό άλγος</a:t>
                      </a:r>
                    </a:p>
                    <a:p>
                      <a:endParaRPr lang="el-GR" dirty="0"/>
                    </a:p>
                  </a:txBody>
                  <a:tcPr/>
                </a:tc>
              </a:tr>
              <a:tr h="884218">
                <a:tc>
                  <a:txBody>
                    <a:bodyPr/>
                    <a:lstStyle/>
                    <a:p>
                      <a:pPr lvl="1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Lucida Sans Unicode" pitchFamily="-109" charset="0"/>
                        <a:buNone/>
                      </a:pPr>
                      <a:r>
                        <a:rPr lang="de-DE" sz="2000" b="1" dirty="0" smtClean="0">
                          <a:latin typeface="Arial" charset="0"/>
                          <a:cs typeface="Arial" charset="0"/>
                        </a:rPr>
                        <a:t>3. </a:t>
                      </a:r>
                      <a:r>
                        <a:rPr lang="el-GR" sz="2000" b="1" dirty="0" err="1" smtClean="0">
                          <a:latin typeface="Arial" charset="0"/>
                          <a:cs typeface="Arial" charset="0"/>
                        </a:rPr>
                        <a:t>Ιστοπαθολογικά</a:t>
                      </a:r>
                      <a:r>
                        <a:rPr lang="el-GR" sz="2000" b="1" dirty="0" smtClean="0">
                          <a:latin typeface="Arial" charset="0"/>
                          <a:cs typeface="Arial" charset="0"/>
                        </a:rPr>
                        <a:t> ευρήματα που δείχνουν εναπόθεση </a:t>
                      </a:r>
                      <a:r>
                        <a:rPr lang="en-US" sz="2000" b="1" dirty="0" err="1" smtClean="0">
                          <a:latin typeface="Arial" charset="0"/>
                          <a:cs typeface="Arial" charset="0"/>
                        </a:rPr>
                        <a:t>IgA</a:t>
                      </a:r>
                      <a:endParaRPr lang="en-US" sz="2000" b="1" dirty="0" smtClean="0">
                        <a:latin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884218">
                <a:tc>
                  <a:txBody>
                    <a:bodyPr/>
                    <a:lstStyle/>
                    <a:p>
                      <a:pPr lvl="1">
                        <a:lnSpc>
                          <a:spcPct val="150000"/>
                        </a:lnSpc>
                        <a:spcAft>
                          <a:spcPts val="600"/>
                        </a:spcAft>
                        <a:buFont typeface="Lucida Sans Unicode" pitchFamily="-109" charset="0"/>
                        <a:buNone/>
                      </a:pPr>
                      <a:r>
                        <a:rPr lang="de-DE" sz="2000" b="1" dirty="0" smtClean="0">
                          <a:latin typeface="Arial" charset="0"/>
                          <a:cs typeface="Arial" charset="0"/>
                        </a:rPr>
                        <a:t>4. </a:t>
                      </a:r>
                      <a:r>
                        <a:rPr lang="el-GR" sz="2000" b="1" dirty="0" smtClean="0">
                          <a:latin typeface="Arial" charset="0"/>
                          <a:cs typeface="Arial" charset="0"/>
                        </a:rPr>
                        <a:t>Νεφρική προσβολή (αιματουρία ή </a:t>
                      </a:r>
                      <a:r>
                        <a:rPr lang="el-GR" sz="2000" b="1" dirty="0" err="1" smtClean="0">
                          <a:latin typeface="Arial" charset="0"/>
                          <a:cs typeface="Arial" charset="0"/>
                        </a:rPr>
                        <a:t>πρωτεϊνουρία</a:t>
                      </a:r>
                      <a:r>
                        <a:rPr lang="el-GR" sz="2000" b="1" dirty="0" smtClean="0">
                          <a:latin typeface="Arial" charset="0"/>
                          <a:cs typeface="Arial" charset="0"/>
                        </a:rPr>
                        <a:t>)</a:t>
                      </a:r>
                    </a:p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35C11-F06F-4C04-99A9-7536AC622012}" type="slidenum">
              <a:rPr lang="el-GR" smtClean="0"/>
              <a:pPr/>
              <a:t>31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>
                <a:solidFill>
                  <a:srgbClr val="C00000"/>
                </a:solidFill>
              </a:rPr>
              <a:t>Θεραπεία</a:t>
            </a:r>
            <a:endParaRPr lang="el-GR" sz="3600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sz="2400" b="1" dirty="0">
                <a:solidFill>
                  <a:srgbClr val="C00000"/>
                </a:solidFill>
              </a:rPr>
              <a:t>Αντικρουόμενες </a:t>
            </a:r>
            <a:r>
              <a:rPr lang="el-GR" sz="2400" b="1" dirty="0" smtClean="0">
                <a:solidFill>
                  <a:srgbClr val="C00000"/>
                </a:solidFill>
              </a:rPr>
              <a:t>απόψεις</a:t>
            </a:r>
          </a:p>
          <a:p>
            <a:pPr marL="0" indent="0">
              <a:buNone/>
            </a:pPr>
            <a:endParaRPr lang="el-GR" sz="2400" dirty="0"/>
          </a:p>
          <a:p>
            <a:r>
              <a:rPr lang="el-GR" sz="2400" dirty="0" smtClean="0"/>
              <a:t>Συνήθως </a:t>
            </a:r>
            <a:r>
              <a:rPr lang="el-GR" sz="2400" dirty="0" err="1" smtClean="0"/>
              <a:t>αυτοπεριοριζόμενη</a:t>
            </a:r>
            <a:r>
              <a:rPr lang="el-GR" sz="2400" dirty="0" smtClean="0"/>
              <a:t> με ομαλή πορεία χωρίς θεραπεία.</a:t>
            </a:r>
            <a:r>
              <a:rPr lang="el-GR" sz="2400" dirty="0"/>
              <a:t/>
            </a:r>
            <a:br>
              <a:rPr lang="el-GR" sz="2400" dirty="0"/>
            </a:br>
            <a:endParaRPr lang="el-GR" sz="2400" dirty="0"/>
          </a:p>
          <a:p>
            <a:r>
              <a:rPr lang="el-GR" sz="2400" dirty="0"/>
              <a:t>Συμπτωματική </a:t>
            </a:r>
            <a:r>
              <a:rPr lang="el-GR" sz="2400" dirty="0" smtClean="0"/>
              <a:t>θεραπεία</a:t>
            </a:r>
            <a:r>
              <a:rPr lang="el-GR" sz="2400" dirty="0"/>
              <a:t/>
            </a:r>
            <a:br>
              <a:rPr lang="el-GR" sz="2400" dirty="0"/>
            </a:br>
            <a:endParaRPr lang="el-GR" sz="2400" dirty="0"/>
          </a:p>
          <a:p>
            <a:r>
              <a:rPr lang="el-GR" sz="2400" dirty="0" smtClean="0"/>
              <a:t>Στεροειδή/</a:t>
            </a:r>
            <a:r>
              <a:rPr lang="el-GR" sz="2400" dirty="0" err="1" smtClean="0"/>
              <a:t>Ανασοκατασταλτικά </a:t>
            </a:r>
            <a:r>
              <a:rPr lang="el-GR" sz="2400" dirty="0" smtClean="0"/>
              <a:t>φάρμακα</a:t>
            </a:r>
            <a:endParaRPr lang="el-GR" sz="2400" dirty="0"/>
          </a:p>
          <a:p>
            <a:pPr>
              <a:buNone/>
            </a:pPr>
            <a:endParaRPr lang="el-GR" dirty="0"/>
          </a:p>
          <a:p>
            <a:r>
              <a:rPr lang="el-GR" sz="2400" dirty="0" err="1" smtClean="0"/>
              <a:t>Πλασμαφαίρεση</a:t>
            </a:r>
            <a:r>
              <a:rPr lang="el-GR" sz="2400" dirty="0" smtClean="0"/>
              <a:t> – σε ασθενείς ανθεκτικούς σε </a:t>
            </a:r>
            <a:r>
              <a:rPr lang="el-GR" sz="2400" dirty="0" err="1" smtClean="0"/>
              <a:t>στεροειδή</a:t>
            </a:r>
            <a:r>
              <a:rPr lang="el-GR" sz="2400" dirty="0" smtClean="0"/>
              <a:t> και </a:t>
            </a:r>
            <a:r>
              <a:rPr lang="el-GR" sz="2400" dirty="0" err="1" smtClean="0"/>
              <a:t>ανοσοκατασταλτικά</a:t>
            </a:r>
            <a:endParaRPr lang="el-GR" sz="2400" dirty="0" smtClean="0"/>
          </a:p>
          <a:p>
            <a:pPr lvl="1">
              <a:lnSpc>
                <a:spcPct val="150000"/>
              </a:lnSpc>
              <a:spcAft>
                <a:spcPts val="600"/>
              </a:spcAft>
              <a:buNone/>
            </a:pPr>
            <a:endParaRPr lang="el-GR" sz="2000" b="1" dirty="0" smtClean="0">
              <a:latin typeface="Arial" charset="0"/>
              <a:cs typeface="Arial" charset="0"/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35C11-F06F-4C04-99A9-7536AC622012}" type="slidenum">
              <a:rPr lang="el-GR" smtClean="0"/>
              <a:pPr/>
              <a:t>32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smtClean="0">
                <a:solidFill>
                  <a:srgbClr val="C00000"/>
                </a:solidFill>
              </a:rPr>
              <a:t>Συμπτωματική Θεραπεία</a:t>
            </a:r>
            <a:endParaRPr lang="el-GR" sz="3200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el-GR" sz="2400" b="1" dirty="0" smtClean="0">
                <a:latin typeface="Arial" charset="0"/>
                <a:cs typeface="Arial" charset="0"/>
              </a:rPr>
              <a:t>Ενυδάτωση</a:t>
            </a:r>
            <a:r>
              <a:rPr lang="el-GR" sz="2400" dirty="0" smtClean="0">
                <a:latin typeface="Arial" charset="0"/>
                <a:cs typeface="Arial" charset="0"/>
              </a:rPr>
              <a:t> (επί γαστρεντερικών συμπτωμάτων)</a:t>
            </a:r>
          </a:p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el-GR" sz="2400" b="1" dirty="0" smtClean="0">
                <a:latin typeface="Arial" charset="0"/>
                <a:cs typeface="Arial" charset="0"/>
              </a:rPr>
              <a:t>ΜΣΑΦ</a:t>
            </a:r>
            <a:r>
              <a:rPr lang="el-GR" sz="2400" dirty="0" smtClean="0">
                <a:latin typeface="Arial" charset="0"/>
                <a:cs typeface="Arial" charset="0"/>
              </a:rPr>
              <a:t> (επί αρθρίτιδας και κοιλιακού άλγους)</a:t>
            </a:r>
          </a:p>
          <a:p>
            <a:pPr lvl="1">
              <a:lnSpc>
                <a:spcPct val="150000"/>
              </a:lnSpc>
              <a:spcAft>
                <a:spcPts val="600"/>
              </a:spcAft>
            </a:pPr>
            <a:r>
              <a:rPr lang="el-GR" sz="2400" b="1" dirty="0" smtClean="0">
                <a:latin typeface="Arial" charset="0"/>
                <a:cs typeface="Arial" charset="0"/>
              </a:rPr>
              <a:t>Αντιπυρετικά-αναλγητικά</a:t>
            </a:r>
            <a:r>
              <a:rPr lang="el-GR" sz="2400" dirty="0" smtClean="0">
                <a:latin typeface="Arial" charset="0"/>
                <a:cs typeface="Arial" charset="0"/>
              </a:rPr>
              <a:t> (επί πυρετού-κακουχίας)</a:t>
            </a:r>
          </a:p>
          <a:p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35C11-F06F-4C04-99A9-7536AC622012}" type="slidenum">
              <a:rPr lang="el-GR" smtClean="0"/>
              <a:pPr/>
              <a:t>33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err="1" smtClean="0">
                <a:solidFill>
                  <a:srgbClr val="C00000"/>
                </a:solidFill>
              </a:rPr>
              <a:t>Κορτικοστεροειδή</a:t>
            </a:r>
            <a:endParaRPr lang="el-GR" sz="3200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b="1" u="sng" dirty="0">
                <a:solidFill>
                  <a:srgbClr val="0070C0"/>
                </a:solidFill>
              </a:rPr>
              <a:t>Δεν</a:t>
            </a:r>
            <a:r>
              <a:rPr lang="el-GR" sz="2400" b="1" dirty="0"/>
              <a:t> </a:t>
            </a:r>
            <a:r>
              <a:rPr lang="el-GR" sz="2400" dirty="0"/>
              <a:t>επηρεάζουν </a:t>
            </a:r>
            <a:r>
              <a:rPr lang="el-GR" sz="2400" b="1" dirty="0">
                <a:solidFill>
                  <a:srgbClr val="0070C0"/>
                </a:solidFill>
              </a:rPr>
              <a:t>τη διάρκεια της νόσου </a:t>
            </a:r>
            <a:r>
              <a:rPr lang="el-GR" sz="2400" dirty="0"/>
              <a:t>ή την </a:t>
            </a:r>
            <a:r>
              <a:rPr lang="el-GR" sz="2400" b="1" dirty="0">
                <a:solidFill>
                  <a:srgbClr val="0070C0"/>
                </a:solidFill>
              </a:rPr>
              <a:t>εμφάνιση </a:t>
            </a:r>
            <a:r>
              <a:rPr lang="el-GR" sz="2400" b="1" dirty="0" smtClean="0">
                <a:solidFill>
                  <a:srgbClr val="0070C0"/>
                </a:solidFill>
              </a:rPr>
              <a:t>υποτροπών</a:t>
            </a:r>
            <a:r>
              <a:rPr lang="el-GR" sz="2400" dirty="0">
                <a:solidFill>
                  <a:srgbClr val="0070C0"/>
                </a:solidFill>
              </a:rPr>
              <a:t/>
            </a:r>
            <a:br>
              <a:rPr lang="el-GR" sz="2400" dirty="0">
                <a:solidFill>
                  <a:srgbClr val="0070C0"/>
                </a:solidFill>
              </a:rPr>
            </a:br>
            <a:endParaRPr lang="el-GR" sz="2400" dirty="0">
              <a:solidFill>
                <a:srgbClr val="0070C0"/>
              </a:solidFill>
            </a:endParaRPr>
          </a:p>
          <a:p>
            <a:r>
              <a:rPr lang="el-GR" sz="2400" dirty="0" smtClean="0"/>
              <a:t>Επισπεύδουν </a:t>
            </a:r>
            <a:r>
              <a:rPr lang="el-GR" sz="2400" dirty="0"/>
              <a:t>τη λύση του </a:t>
            </a:r>
            <a:r>
              <a:rPr lang="el-GR" sz="2400" dirty="0" smtClean="0"/>
              <a:t>κοιλιακού </a:t>
            </a:r>
            <a:r>
              <a:rPr lang="el-GR" sz="2400" dirty="0"/>
              <a:t>άλγους αν και δεν </a:t>
            </a:r>
            <a:r>
              <a:rPr lang="el-GR" sz="2400" dirty="0" smtClean="0"/>
              <a:t>συστήνονται λόγω </a:t>
            </a:r>
            <a:r>
              <a:rPr lang="el-GR" sz="2400" dirty="0"/>
              <a:t>του </a:t>
            </a:r>
            <a:r>
              <a:rPr lang="el-GR" sz="2400" dirty="0" smtClean="0"/>
              <a:t>αυτοπεριορισμού του</a:t>
            </a:r>
          </a:p>
          <a:p>
            <a:pPr>
              <a:buNone/>
            </a:pPr>
            <a:endParaRPr lang="el-GR" sz="2400" dirty="0"/>
          </a:p>
          <a:p>
            <a:r>
              <a:rPr lang="el-GR" sz="2400" dirty="0" smtClean="0"/>
              <a:t>Έχουν </a:t>
            </a:r>
            <a:r>
              <a:rPr lang="el-GR" sz="2400" b="1" dirty="0" smtClean="0">
                <a:solidFill>
                  <a:srgbClr val="0070C0"/>
                </a:solidFill>
              </a:rPr>
              <a:t>θετική </a:t>
            </a:r>
            <a:r>
              <a:rPr lang="el-GR" sz="2400" b="1" dirty="0">
                <a:solidFill>
                  <a:srgbClr val="0070C0"/>
                </a:solidFill>
              </a:rPr>
              <a:t>επίδραση </a:t>
            </a:r>
            <a:r>
              <a:rPr lang="el-GR" sz="2400" dirty="0"/>
              <a:t>στη </a:t>
            </a:r>
            <a:r>
              <a:rPr lang="el-GR" sz="2400" dirty="0" smtClean="0"/>
              <a:t>Ταχέως εξελισσόμενη </a:t>
            </a:r>
            <a:r>
              <a:rPr lang="el-GR" sz="2400" dirty="0" err="1" smtClean="0"/>
              <a:t>σπειροματονεφρίτιδα</a:t>
            </a:r>
            <a:r>
              <a:rPr lang="el-GR" sz="2400" dirty="0" smtClean="0"/>
              <a:t> και σε σοβαρές περιπτώσεις</a:t>
            </a:r>
            <a:br>
              <a:rPr lang="el-GR" sz="2400" dirty="0" smtClean="0"/>
            </a:br>
            <a:endParaRPr lang="el-GR" sz="2400" dirty="0"/>
          </a:p>
        </p:txBody>
      </p:sp>
      <p:sp>
        <p:nvSpPr>
          <p:cNvPr id="5" name="4 - Έλλειψη"/>
          <p:cNvSpPr/>
          <p:nvPr/>
        </p:nvSpPr>
        <p:spPr>
          <a:xfrm>
            <a:off x="0" y="4725144"/>
            <a:ext cx="5220072" cy="1800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θεραπεία ώσης (15-30 </a:t>
            </a:r>
            <a:r>
              <a:rPr lang="en-US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mg/kg/</a:t>
            </a:r>
            <a:r>
              <a:rPr lang="el-GR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Η επί 3 ημέρες) και στη συνέχεια </a:t>
            </a:r>
            <a:r>
              <a:rPr lang="en-US" b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p.os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4" name="3 - Έλλειψη"/>
          <p:cNvSpPr/>
          <p:nvPr/>
        </p:nvSpPr>
        <p:spPr>
          <a:xfrm>
            <a:off x="4788024" y="836712"/>
            <a:ext cx="4824536" cy="187220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b="1" dirty="0" err="1" smtClean="0">
                <a:solidFill>
                  <a:srgbClr val="0070C0"/>
                </a:solidFill>
                <a:latin typeface="Arial" charset="0"/>
                <a:cs typeface="Arial" charset="0"/>
              </a:rPr>
              <a:t>Πρεδνιζολόνη</a:t>
            </a:r>
            <a:r>
              <a:rPr lang="el-GR" b="1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 </a:t>
            </a:r>
            <a:r>
              <a:rPr lang="el-GR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1-2 </a:t>
            </a:r>
            <a:r>
              <a:rPr lang="en-US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mg/kg/</a:t>
            </a:r>
            <a:r>
              <a:rPr lang="el-GR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Η </a:t>
            </a:r>
            <a:r>
              <a:rPr lang="el-GR" dirty="0" smtClean="0">
                <a:latin typeface="Arial" charset="0"/>
                <a:cs typeface="Arial" charset="0"/>
              </a:rPr>
              <a:t>για 2εβδ (ή μέχρι πλήρη ύφεση των συμπτωμάτων)</a:t>
            </a:r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35C11-F06F-4C04-99A9-7536AC622012}" type="slidenum">
              <a:rPr lang="el-GR" smtClean="0"/>
              <a:pPr/>
              <a:t>34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 animBg="1"/>
      <p:bldP spid="4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err="1" smtClean="0">
                <a:solidFill>
                  <a:srgbClr val="C00000"/>
                </a:solidFill>
              </a:rPr>
              <a:t>Κορτικοστεροειδή</a:t>
            </a:r>
            <a:endParaRPr lang="el-GR" sz="3200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sz="2400" dirty="0" smtClean="0">
              <a:solidFill>
                <a:srgbClr val="C00000"/>
              </a:solidFill>
            </a:endParaRPr>
          </a:p>
          <a:p>
            <a:endParaRPr lang="el-GR" sz="2400" dirty="0" smtClean="0">
              <a:solidFill>
                <a:srgbClr val="C00000"/>
              </a:solidFill>
            </a:endParaRPr>
          </a:p>
          <a:p>
            <a:r>
              <a:rPr lang="el-GR" sz="2400" dirty="0" smtClean="0">
                <a:solidFill>
                  <a:srgbClr val="C00000"/>
                </a:solidFill>
              </a:rPr>
              <a:t>Δράση</a:t>
            </a:r>
            <a:r>
              <a:rPr lang="el-GR" sz="2400" dirty="0" smtClean="0"/>
              <a:t>:</a:t>
            </a:r>
            <a:r>
              <a:rPr lang="el-GR" sz="2400" dirty="0"/>
              <a:t>    Παραγωγή </a:t>
            </a:r>
            <a:r>
              <a:rPr lang="el-GR" sz="2400" dirty="0" err="1"/>
              <a:t>IgA</a:t>
            </a:r>
            <a:r>
              <a:rPr lang="el-GR" sz="2400" dirty="0"/>
              <a:t> και περιορίζουν παθολογική </a:t>
            </a:r>
            <a:r>
              <a:rPr lang="el-GR" sz="2400" dirty="0" err="1"/>
              <a:t>ανοσιακή</a:t>
            </a:r>
            <a:r>
              <a:rPr lang="el-GR" sz="2400" dirty="0"/>
              <a:t> απάντηση και την ενεργοποίηση </a:t>
            </a:r>
            <a:r>
              <a:rPr lang="el-GR" sz="2400" dirty="0" err="1"/>
              <a:t>φλεγμονώδων</a:t>
            </a:r>
            <a:r>
              <a:rPr lang="el-GR" sz="2400" dirty="0"/>
              <a:t> </a:t>
            </a:r>
            <a:r>
              <a:rPr lang="el-GR" sz="2400" dirty="0" smtClean="0"/>
              <a:t>διεργασιών, οι οποίες ακολουθούν </a:t>
            </a:r>
            <a:r>
              <a:rPr lang="el-GR" sz="2400" dirty="0"/>
              <a:t>την εναπόθεση </a:t>
            </a:r>
            <a:r>
              <a:rPr lang="el-GR" sz="2400" dirty="0" err="1"/>
              <a:t>IgA</a:t>
            </a:r>
            <a:r>
              <a:rPr lang="el-GR" sz="2400" dirty="0"/>
              <a:t> στα </a:t>
            </a:r>
            <a:r>
              <a:rPr lang="el-GR" sz="2400" dirty="0" smtClean="0"/>
              <a:t>σπειράματα</a:t>
            </a:r>
            <a:endParaRPr lang="el-GR" sz="2400" dirty="0"/>
          </a:p>
        </p:txBody>
      </p:sp>
      <p:cxnSp>
        <p:nvCxnSpPr>
          <p:cNvPr id="7" name="6 - Ευθύγραμμο βέλος σύνδεσης"/>
          <p:cNvCxnSpPr/>
          <p:nvPr/>
        </p:nvCxnSpPr>
        <p:spPr>
          <a:xfrm>
            <a:off x="1907704" y="249289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35C11-F06F-4C04-99A9-7536AC622012}" type="slidenum">
              <a:rPr lang="el-GR" smtClean="0"/>
              <a:pPr/>
              <a:t>35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smtClean="0">
                <a:solidFill>
                  <a:srgbClr val="C00000"/>
                </a:solidFill>
              </a:rPr>
              <a:t>Αν</a:t>
            </a:r>
            <a:r>
              <a:rPr lang="en-US" sz="3200" b="1" dirty="0" smtClean="0">
                <a:solidFill>
                  <a:srgbClr val="C00000"/>
                </a:solidFill>
              </a:rPr>
              <a:t>o</a:t>
            </a:r>
            <a:r>
              <a:rPr lang="el-GR" sz="3200" b="1" dirty="0" err="1" smtClean="0">
                <a:solidFill>
                  <a:srgbClr val="C00000"/>
                </a:solidFill>
              </a:rPr>
              <a:t>σοκατασταλτικά</a:t>
            </a:r>
            <a:endParaRPr lang="el-GR" sz="3200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700808"/>
            <a:ext cx="8229600" cy="4525963"/>
          </a:xfrm>
        </p:spPr>
        <p:txBody>
          <a:bodyPr>
            <a:normAutofit/>
          </a:bodyPr>
          <a:lstStyle/>
          <a:p>
            <a:pPr lvl="1" indent="-654050">
              <a:spcAft>
                <a:spcPts val="600"/>
              </a:spcAft>
              <a:buNone/>
            </a:pPr>
            <a:r>
              <a:rPr lang="el-GR" sz="2400" dirty="0" err="1" smtClean="0">
                <a:cs typeface="Arial" charset="0"/>
              </a:rPr>
              <a:t>Κυκλοφωσφαμίδη</a:t>
            </a:r>
            <a:r>
              <a:rPr lang="el-GR" sz="2400" dirty="0" smtClean="0">
                <a:cs typeface="Arial" charset="0"/>
              </a:rPr>
              <a:t>, </a:t>
            </a:r>
            <a:r>
              <a:rPr lang="el-GR" sz="2400" dirty="0" err="1" smtClean="0">
                <a:cs typeface="Arial" charset="0"/>
              </a:rPr>
              <a:t>αζαθειοπρίνη</a:t>
            </a:r>
            <a:r>
              <a:rPr lang="el-GR" sz="2400" dirty="0" smtClean="0">
                <a:cs typeface="Arial" charset="0"/>
              </a:rPr>
              <a:t>,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l-GR" sz="2400" dirty="0" err="1" smtClean="0">
                <a:cs typeface="Arial" charset="0"/>
              </a:rPr>
              <a:t>κυκλοσπορίνη</a:t>
            </a:r>
            <a:r>
              <a:rPr lang="el-GR" sz="2400" dirty="0" smtClean="0">
                <a:cs typeface="Arial" charset="0"/>
              </a:rPr>
              <a:t>,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err="1" smtClean="0">
                <a:cs typeface="Calibri" panose="020F0502020204030204" pitchFamily="34" charset="0"/>
              </a:rPr>
              <a:t>mycophenolate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err="1" smtClean="0">
                <a:cs typeface="Arial" charset="0"/>
              </a:rPr>
              <a:t>mofetil</a:t>
            </a:r>
            <a:r>
              <a:rPr lang="el-GR" sz="2400" dirty="0" smtClean="0">
                <a:cs typeface="Arial" charset="0"/>
              </a:rPr>
              <a:t>:  ένδειξη σε </a:t>
            </a:r>
            <a:r>
              <a:rPr lang="el-GR" sz="2400" dirty="0" err="1" smtClean="0">
                <a:cs typeface="Arial" charset="0"/>
              </a:rPr>
              <a:t>νεφρωσικό</a:t>
            </a:r>
            <a:r>
              <a:rPr lang="el-GR" sz="2400" dirty="0" smtClean="0">
                <a:cs typeface="Arial" charset="0"/>
              </a:rPr>
              <a:t> σύνδρομο και χρόνια νεφρική βλάβη</a:t>
            </a:r>
          </a:p>
          <a:p>
            <a:pPr>
              <a:lnSpc>
                <a:spcPct val="150000"/>
              </a:lnSpc>
              <a:spcAft>
                <a:spcPts val="600"/>
              </a:spcAft>
              <a:buNone/>
            </a:pPr>
            <a:r>
              <a:rPr lang="el-GR" sz="2400" b="1" dirty="0" err="1" smtClean="0">
                <a:cs typeface="Arial" charset="0"/>
              </a:rPr>
              <a:t>Πλασμαφαίρεση</a:t>
            </a:r>
            <a:r>
              <a:rPr lang="el-GR" sz="2400" dirty="0" smtClean="0">
                <a:cs typeface="Arial" charset="0"/>
              </a:rPr>
              <a:t>: σε σοβαρή νεφρική βλάβη,  με μηνοειδείς σχηματισμούς, νεφρική ανεπάρκεια, προσβολή ΚΝΣ</a:t>
            </a:r>
          </a:p>
          <a:p>
            <a:pPr>
              <a:buNone/>
            </a:pPr>
            <a:endParaRPr lang="el-GR" sz="360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35C11-F06F-4C04-99A9-7536AC622012}" type="slidenum">
              <a:rPr lang="el-GR" smtClean="0"/>
              <a:pPr/>
              <a:t>36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smtClean="0">
                <a:solidFill>
                  <a:srgbClr val="C00000"/>
                </a:solidFill>
              </a:rPr>
              <a:t>Πορεία-Πρόγνωση</a:t>
            </a:r>
            <a:endParaRPr lang="el-GR" sz="3200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sz="2400" b="1" dirty="0" smtClean="0">
                <a:solidFill>
                  <a:srgbClr val="0070C0"/>
                </a:solidFill>
              </a:rPr>
              <a:t>Καλή</a:t>
            </a:r>
            <a:r>
              <a:rPr lang="el-GR" sz="2400" dirty="0" smtClean="0"/>
              <a:t> πρόγνωση</a:t>
            </a:r>
            <a:br>
              <a:rPr lang="el-GR" sz="2400" dirty="0" smtClean="0"/>
            </a:br>
            <a:endParaRPr lang="el-GR" sz="2400" dirty="0" smtClean="0"/>
          </a:p>
          <a:p>
            <a:r>
              <a:rPr lang="el-GR" sz="2400" b="1" dirty="0" err="1" smtClean="0">
                <a:solidFill>
                  <a:srgbClr val="0070C0"/>
                </a:solidFill>
              </a:rPr>
              <a:t>Αυτοϊώμενη</a:t>
            </a:r>
            <a:r>
              <a:rPr lang="el-GR" sz="2400" b="1" dirty="0" smtClean="0">
                <a:solidFill>
                  <a:srgbClr val="0070C0"/>
                </a:solidFill>
              </a:rPr>
              <a:t> </a:t>
            </a:r>
            <a:r>
              <a:rPr lang="el-GR" sz="2400" b="1" dirty="0">
                <a:solidFill>
                  <a:srgbClr val="0070C0"/>
                </a:solidFill>
              </a:rPr>
              <a:t>νόσος</a:t>
            </a:r>
            <a:r>
              <a:rPr lang="el-GR" sz="2400" dirty="0">
                <a:solidFill>
                  <a:srgbClr val="0070C0"/>
                </a:solidFill>
              </a:rPr>
              <a:t>-</a:t>
            </a:r>
            <a:r>
              <a:rPr lang="el-G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l-GR" sz="2400" dirty="0"/>
              <a:t>διάρκεια 1-6 </a:t>
            </a:r>
            <a:r>
              <a:rPr lang="el-GR" sz="2400" dirty="0" smtClean="0"/>
              <a:t>εβδομάδες</a:t>
            </a:r>
            <a:endParaRPr lang="el-GR" sz="2400" dirty="0"/>
          </a:p>
          <a:p>
            <a:pPr>
              <a:buNone/>
            </a:pPr>
            <a:endParaRPr lang="el-GR" sz="2400" dirty="0"/>
          </a:p>
          <a:p>
            <a:r>
              <a:rPr lang="el-GR" sz="2400" dirty="0" smtClean="0"/>
              <a:t>Το 1/3 θα εμφανίσει υποτροπές 4-6 μήνες μετά τη διάγνωση</a:t>
            </a:r>
            <a:br>
              <a:rPr lang="el-GR" sz="2400" dirty="0" smtClean="0"/>
            </a:br>
            <a:endParaRPr lang="el-GR" sz="2400" dirty="0" smtClean="0"/>
          </a:p>
          <a:p>
            <a:r>
              <a:rPr lang="el-GR" sz="2400" dirty="0" smtClean="0"/>
              <a:t>Εμφάνιση  επιπλοκών (ΚΝΣ, νεφροί, ΓΕΣ) επιβαρύνουν την πρόγνωση </a:t>
            </a:r>
            <a:endParaRPr lang="el-GR" sz="2400" dirty="0"/>
          </a:p>
          <a:p>
            <a:pPr>
              <a:buNone/>
            </a:pPr>
            <a:endParaRPr lang="el-GR" sz="2400" dirty="0"/>
          </a:p>
          <a:p>
            <a:r>
              <a:rPr lang="el-GR" sz="2400" dirty="0"/>
              <a:t>Μακροπρόθεσμη πρόγνωση εξαρτάται </a:t>
            </a:r>
            <a:r>
              <a:rPr lang="el-GR" sz="2400" dirty="0" err="1"/>
              <a:t>απο</a:t>
            </a:r>
            <a:r>
              <a:rPr lang="el-GR" sz="2400" dirty="0"/>
              <a:t> τη </a:t>
            </a:r>
            <a:r>
              <a:rPr lang="el-GR" sz="2400" b="1" dirty="0">
                <a:solidFill>
                  <a:srgbClr val="0070C0"/>
                </a:solidFill>
              </a:rPr>
              <a:t>νεφρική </a:t>
            </a:r>
            <a:r>
              <a:rPr lang="el-GR" sz="2400" b="1" dirty="0" smtClean="0">
                <a:solidFill>
                  <a:srgbClr val="0070C0"/>
                </a:solidFill>
              </a:rPr>
              <a:t>προσβολή</a:t>
            </a:r>
            <a:r>
              <a:rPr lang="el-GR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l-GR" sz="2400" dirty="0"/>
              <a:t>(παρακολούθηση εφ' όρου ζωής)</a:t>
            </a:r>
          </a:p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35C11-F06F-4C04-99A9-7536AC622012}" type="slidenum">
              <a:rPr lang="el-GR" smtClean="0"/>
              <a:pPr/>
              <a:t>37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>
                <a:solidFill>
                  <a:srgbClr val="C00000"/>
                </a:solidFill>
              </a:rPr>
              <a:t>Π</a:t>
            </a:r>
            <a:r>
              <a:rPr lang="el-GR" sz="3200" b="1" dirty="0" smtClean="0">
                <a:solidFill>
                  <a:srgbClr val="C00000"/>
                </a:solidFill>
              </a:rPr>
              <a:t>αρακολούθηση</a:t>
            </a:r>
            <a:endParaRPr lang="el-GR" sz="3200" b="1" dirty="0">
              <a:solidFill>
                <a:srgbClr val="C00000"/>
              </a:solidFill>
            </a:endParaRPr>
          </a:p>
        </p:txBody>
      </p:sp>
      <p:pic>
        <p:nvPicPr>
          <p:cNvPr id="4" name="3 - Θέση περιεχομένου" descr="2018-10-3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9076" y="1916833"/>
            <a:ext cx="8475139" cy="3888432"/>
          </a:xfrm>
        </p:spPr>
      </p:pic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>
          <a:xfrm>
            <a:off x="539552" y="5949280"/>
            <a:ext cx="5480248" cy="772195"/>
          </a:xfrm>
        </p:spPr>
        <p:txBody>
          <a:bodyPr/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el-GR" i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Μ. Τραχανά. Πορφύρα </a:t>
            </a:r>
            <a:r>
              <a:rPr lang="en-US" i="1" dirty="0" err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Henoch</a:t>
            </a:r>
            <a:r>
              <a:rPr lang="el-GR" i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en-US" i="1" dirty="0" err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Schonlein</a:t>
            </a:r>
            <a:r>
              <a:rPr lang="en-US" i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l-GR" i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: Νεώτερα δεδομένα για την αντιμετώπιση και πρόγνωση. Παιδιατρική Βορείου Ελλάδος, 19 : 352 – 359, 2007</a:t>
            </a:r>
            <a:endParaRPr lang="el-GR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35C11-F06F-4C04-99A9-7536AC622012}" type="slidenum">
              <a:rPr lang="el-GR" smtClean="0"/>
              <a:pPr/>
              <a:t>38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1560" y="2852936"/>
            <a:ext cx="8229600" cy="1143000"/>
          </a:xfrm>
        </p:spPr>
        <p:txBody>
          <a:bodyPr>
            <a:noAutofit/>
          </a:bodyPr>
          <a:lstStyle/>
          <a:p>
            <a:r>
              <a:rPr lang="el-GR" sz="3200" b="1" dirty="0" smtClean="0">
                <a:solidFill>
                  <a:srgbClr val="C00000"/>
                </a:solidFill>
              </a:rPr>
              <a:t>Αλλεργική πορφύρα και </a:t>
            </a:r>
            <a:r>
              <a:rPr lang="en-US" sz="3200" b="1" dirty="0" err="1" smtClean="0">
                <a:solidFill>
                  <a:srgbClr val="C00000"/>
                </a:solidFill>
              </a:rPr>
              <a:t>IgA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l-GR" sz="3200" b="1" dirty="0" smtClean="0">
                <a:solidFill>
                  <a:srgbClr val="C00000"/>
                </a:solidFill>
              </a:rPr>
              <a:t>νεφροπάθεια:</a:t>
            </a:r>
            <a:br>
              <a:rPr lang="el-GR" sz="3200" b="1" dirty="0" smtClean="0">
                <a:solidFill>
                  <a:srgbClr val="C00000"/>
                </a:solidFill>
              </a:rPr>
            </a:br>
            <a:r>
              <a:rPr lang="el-GR" sz="3200" b="1" dirty="0" smtClean="0">
                <a:solidFill>
                  <a:srgbClr val="C00000"/>
                </a:solidFill>
              </a:rPr>
              <a:t>παρόμοιες ή διαφορετικές οντότητες ; </a:t>
            </a:r>
            <a:endParaRPr lang="el-GR" sz="3200" b="1" dirty="0">
              <a:solidFill>
                <a:srgbClr val="C00000"/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35C11-F06F-4C04-99A9-7536AC622012}" type="slidenum">
              <a:rPr lang="el-GR" smtClean="0"/>
              <a:pPr/>
              <a:t>39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80920" cy="1008112"/>
          </a:xfrm>
        </p:spPr>
        <p:txBody>
          <a:bodyPr>
            <a:noAutofit/>
          </a:bodyPr>
          <a:lstStyle/>
          <a:p>
            <a:r>
              <a:rPr lang="el-GR" sz="3200" b="1" dirty="0" smtClean="0">
                <a:solidFill>
                  <a:srgbClr val="C00000"/>
                </a:solidFill>
              </a:rPr>
              <a:t>Πορεία λευκωματουρίας 10/8-23/8/2018</a:t>
            </a:r>
            <a:br>
              <a:rPr lang="el-GR" sz="3200" b="1" dirty="0" smtClean="0">
                <a:solidFill>
                  <a:srgbClr val="C00000"/>
                </a:solidFill>
              </a:rPr>
            </a:br>
            <a:r>
              <a:rPr lang="el-GR" sz="2400" b="1" dirty="0" smtClean="0">
                <a:solidFill>
                  <a:srgbClr val="C00000"/>
                </a:solidFill>
              </a:rPr>
              <a:t>(Λεύκωμα 24ώρου: 2</a:t>
            </a:r>
            <a:r>
              <a:rPr lang="en-US" sz="2400" b="1" dirty="0" smtClean="0">
                <a:solidFill>
                  <a:srgbClr val="C00000"/>
                </a:solidFill>
              </a:rPr>
              <a:t>.0 </a:t>
            </a:r>
            <a:r>
              <a:rPr lang="el-GR" sz="2400" b="1" dirty="0" smtClean="0">
                <a:solidFill>
                  <a:srgbClr val="C00000"/>
                </a:solidFill>
              </a:rPr>
              <a:t>-6.8 </a:t>
            </a:r>
            <a:r>
              <a:rPr lang="en-US" sz="2400" b="1" dirty="0" smtClean="0">
                <a:solidFill>
                  <a:srgbClr val="C00000"/>
                </a:solidFill>
              </a:rPr>
              <a:t>g) </a:t>
            </a:r>
            <a:r>
              <a:rPr lang="el-GR" sz="2400" b="1" dirty="0" smtClean="0">
                <a:solidFill>
                  <a:srgbClr val="C00000"/>
                </a:solidFill>
              </a:rPr>
              <a:t> </a:t>
            </a:r>
            <a:endParaRPr lang="el-GR" sz="3200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983179"/>
          </a:xfrm>
        </p:spPr>
        <p:txBody>
          <a:bodyPr/>
          <a:lstStyle/>
          <a:p>
            <a:endParaRPr lang="en-US" dirty="0" smtClean="0"/>
          </a:p>
          <a:p>
            <a:endParaRPr lang="el-GR" dirty="0"/>
          </a:p>
        </p:txBody>
      </p:sp>
      <p:graphicFrame>
        <p:nvGraphicFramePr>
          <p:cNvPr id="4" name="3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389701"/>
              </p:ext>
            </p:extLst>
          </p:nvPr>
        </p:nvGraphicFramePr>
        <p:xfrm>
          <a:off x="611560" y="1529453"/>
          <a:ext cx="60960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Λεύκωμα ούρων 24ωρου </a:t>
                      </a:r>
                      <a:r>
                        <a:rPr lang="en-US" dirty="0" smtClean="0"/>
                        <a:t>mg/24h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0070C0"/>
                          </a:solidFill>
                        </a:rPr>
                        <a:t>10/08/2018</a:t>
                      </a:r>
                      <a:endParaRPr lang="el-GR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6</a:t>
                      </a:r>
                      <a:r>
                        <a:rPr lang="el-GR" b="1" dirty="0" smtClean="0">
                          <a:solidFill>
                            <a:srgbClr val="0070C0"/>
                          </a:solidFill>
                        </a:rPr>
                        <a:t>. </a:t>
                      </a:r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800</a:t>
                      </a:r>
                      <a:endParaRPr lang="el-GR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14/08/2018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r>
                        <a:rPr lang="el-GR" dirty="0" smtClean="0"/>
                        <a:t>. </a:t>
                      </a:r>
                      <a:r>
                        <a:rPr lang="en-US" dirty="0" smtClean="0"/>
                        <a:t>838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17/08/2018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r>
                        <a:rPr lang="el-GR" dirty="0" smtClean="0"/>
                        <a:t>. </a:t>
                      </a:r>
                      <a:r>
                        <a:rPr lang="en-US" dirty="0" smtClean="0"/>
                        <a:t>666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20/08/2018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r>
                        <a:rPr lang="el-GR" dirty="0" smtClean="0"/>
                        <a:t>. </a:t>
                      </a:r>
                      <a:r>
                        <a:rPr lang="en-US" dirty="0" smtClean="0"/>
                        <a:t>508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21/08/2018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r>
                        <a:rPr lang="el-GR" dirty="0" smtClean="0"/>
                        <a:t>. </a:t>
                      </a:r>
                      <a:r>
                        <a:rPr lang="en-US" dirty="0" smtClean="0"/>
                        <a:t>894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22/08/2018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r>
                        <a:rPr lang="el-GR" dirty="0" smtClean="0"/>
                        <a:t>. </a:t>
                      </a:r>
                      <a:r>
                        <a:rPr lang="en-US" dirty="0" smtClean="0"/>
                        <a:t>668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23/08/2018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2. 074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- Ορθογώνιο"/>
          <p:cNvSpPr/>
          <p:nvPr/>
        </p:nvSpPr>
        <p:spPr>
          <a:xfrm>
            <a:off x="357158" y="4797152"/>
            <a:ext cx="87868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dirty="0" smtClean="0"/>
              <a:t> 10/08/2018:</a:t>
            </a:r>
            <a:r>
              <a:rPr lang="en-US" sz="2000" dirty="0" smtClean="0"/>
              <a:t>  </a:t>
            </a:r>
            <a:r>
              <a:rPr lang="el-GR" sz="2000" b="1" dirty="0" smtClean="0"/>
              <a:t>Αύξηση δόσης κορτιζόνης σε 2 </a:t>
            </a:r>
            <a:r>
              <a:rPr lang="en-US" sz="2000" b="1" dirty="0" smtClean="0"/>
              <a:t>mg/kg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dirty="0" smtClean="0"/>
              <a:t>20-22/08/2018</a:t>
            </a:r>
            <a:r>
              <a:rPr lang="el-GR" sz="2000" b="1" dirty="0" smtClean="0"/>
              <a:t>: 3 ώσεις </a:t>
            </a:r>
            <a:r>
              <a:rPr lang="el-GR" sz="2000" b="1" dirty="0" err="1" smtClean="0"/>
              <a:t>μεθυλπρεδνιζολόνης</a:t>
            </a:r>
            <a:r>
              <a:rPr lang="el-GR" sz="2000" b="1" dirty="0" smtClean="0"/>
              <a:t> </a:t>
            </a:r>
            <a:r>
              <a:rPr lang="el-GR" sz="2000" dirty="0" smtClean="0"/>
              <a:t>των 550 </a:t>
            </a:r>
            <a:r>
              <a:rPr lang="en-US" sz="2000" dirty="0" smtClean="0"/>
              <a:t>mg </a:t>
            </a:r>
            <a:r>
              <a:rPr lang="el-GR" sz="2000" dirty="0" smtClean="0"/>
              <a:t>(500</a:t>
            </a:r>
            <a:r>
              <a:rPr lang="el-GR" sz="2000" b="1" dirty="0" smtClean="0"/>
              <a:t> </a:t>
            </a:r>
            <a:r>
              <a:rPr lang="en-US" sz="2000" b="1" dirty="0" smtClean="0"/>
              <a:t> </a:t>
            </a:r>
            <a:r>
              <a:rPr lang="en-US" sz="2000" dirty="0" smtClean="0"/>
              <a:t>mg/m2)</a:t>
            </a:r>
            <a:r>
              <a:rPr lang="el-GR" sz="2000" dirty="0" smtClean="0"/>
              <a:t> </a:t>
            </a:r>
            <a:r>
              <a:rPr lang="en-US" sz="2000" dirty="0" smtClean="0"/>
              <a:t>mg/kg)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sz="200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9E08-7419-435B-829B-ADD2C50DE0E8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b="1" dirty="0" err="1" smtClean="0">
                <a:solidFill>
                  <a:srgbClr val="C00000"/>
                </a:solidFill>
              </a:rPr>
              <a:t>IgA</a:t>
            </a:r>
            <a:r>
              <a:rPr lang="en-GB" sz="3600" b="1" dirty="0" smtClean="0">
                <a:solidFill>
                  <a:srgbClr val="C00000"/>
                </a:solidFill>
              </a:rPr>
              <a:t> </a:t>
            </a:r>
            <a:r>
              <a:rPr lang="el-GR" sz="3600" b="1" dirty="0" smtClean="0">
                <a:solidFill>
                  <a:srgbClr val="C00000"/>
                </a:solidFill>
              </a:rPr>
              <a:t>νεφροπάθεια</a:t>
            </a:r>
            <a:br>
              <a:rPr lang="el-GR" sz="3600" b="1" dirty="0" smtClean="0">
                <a:solidFill>
                  <a:srgbClr val="C00000"/>
                </a:solidFill>
              </a:rPr>
            </a:br>
            <a:r>
              <a:rPr lang="el-GR" sz="3600" b="1" dirty="0" smtClean="0">
                <a:solidFill>
                  <a:srgbClr val="C00000"/>
                </a:solidFill>
              </a:rPr>
              <a:t>(ν. </a:t>
            </a:r>
            <a:r>
              <a:rPr lang="en-US" sz="3600" b="1" dirty="0" smtClean="0">
                <a:solidFill>
                  <a:srgbClr val="C00000"/>
                </a:solidFill>
              </a:rPr>
              <a:t>Berger)</a:t>
            </a:r>
            <a:endParaRPr lang="el-GR" sz="3600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Η πιο συχνή </a:t>
            </a:r>
            <a:r>
              <a:rPr lang="el-GR" sz="2400" dirty="0" err="1" smtClean="0"/>
              <a:t>σπειραματονεφρίτιδα</a:t>
            </a:r>
            <a:endParaRPr lang="el-GR" sz="2400" dirty="0" smtClean="0"/>
          </a:p>
          <a:p>
            <a:r>
              <a:rPr lang="el-GR" sz="2400" dirty="0" smtClean="0"/>
              <a:t>Συχνότερα </a:t>
            </a:r>
            <a:r>
              <a:rPr lang="el-GR" sz="2400" b="1" dirty="0" smtClean="0">
                <a:solidFill>
                  <a:srgbClr val="0070C0"/>
                </a:solidFill>
              </a:rPr>
              <a:t>&gt;15 ετών</a:t>
            </a:r>
            <a:r>
              <a:rPr lang="el-GR" sz="2400" dirty="0" smtClean="0"/>
              <a:t>, αγόρια</a:t>
            </a:r>
          </a:p>
          <a:p>
            <a:r>
              <a:rPr lang="el-GR" sz="2400" dirty="0" smtClean="0"/>
              <a:t>Διάχυτες </a:t>
            </a:r>
            <a:r>
              <a:rPr lang="el-GR" sz="2400" b="1" dirty="0" err="1" smtClean="0">
                <a:solidFill>
                  <a:srgbClr val="0070C0"/>
                </a:solidFill>
              </a:rPr>
              <a:t>μεσαγγειακές</a:t>
            </a:r>
            <a:r>
              <a:rPr lang="el-GR" sz="2400" dirty="0" smtClean="0"/>
              <a:t> </a:t>
            </a:r>
            <a:r>
              <a:rPr lang="el-GR" sz="2400" b="1" dirty="0" smtClean="0">
                <a:solidFill>
                  <a:srgbClr val="0070C0"/>
                </a:solidFill>
              </a:rPr>
              <a:t>εναποθέσεις </a:t>
            </a:r>
            <a:r>
              <a:rPr lang="en-US" sz="2400" b="1" dirty="0" err="1" smtClean="0">
                <a:solidFill>
                  <a:srgbClr val="0070C0"/>
                </a:solidFill>
              </a:rPr>
              <a:t>IgA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l-GR" sz="2400" dirty="0" err="1" smtClean="0"/>
              <a:t>ανοσοσφαιρίνης</a:t>
            </a:r>
            <a:r>
              <a:rPr lang="en-US" sz="2400" dirty="0" smtClean="0"/>
              <a:t> (100%) (</a:t>
            </a:r>
            <a:r>
              <a:rPr lang="el-GR" sz="2400" dirty="0" smtClean="0"/>
              <a:t>εναποθέσεις </a:t>
            </a:r>
            <a:r>
              <a:rPr lang="en-US" sz="2400" dirty="0" err="1" smtClean="0"/>
              <a:t>IgM</a:t>
            </a:r>
            <a:r>
              <a:rPr lang="en-US" sz="2400" dirty="0" smtClean="0"/>
              <a:t> </a:t>
            </a:r>
            <a:r>
              <a:rPr lang="el-GR" sz="2400" dirty="0" smtClean="0"/>
              <a:t>και </a:t>
            </a:r>
            <a:r>
              <a:rPr lang="en-US" sz="2400" dirty="0" err="1" smtClean="0"/>
              <a:t>IgG</a:t>
            </a:r>
            <a:r>
              <a:rPr lang="en-US" sz="2400" dirty="0" smtClean="0"/>
              <a:t> </a:t>
            </a:r>
            <a:r>
              <a:rPr lang="el-GR" sz="2400" dirty="0" smtClean="0"/>
              <a:t>στο 40% και </a:t>
            </a:r>
            <a:r>
              <a:rPr lang="en-US" sz="2400" dirty="0" smtClean="0"/>
              <a:t>C3 </a:t>
            </a:r>
            <a:r>
              <a:rPr lang="el-GR" sz="2400" dirty="0" smtClean="0"/>
              <a:t>στο 90%)</a:t>
            </a:r>
            <a:endParaRPr lang="el-GR" sz="2400" dirty="0"/>
          </a:p>
        </p:txBody>
      </p:sp>
      <p:pic>
        <p:nvPicPr>
          <p:cNvPr id="4" name="Picture 8" descr="S05-5857 IGA"/>
          <p:cNvPicPr>
            <a:picLocks noChangeAspect="1" noChangeArrowheads="1"/>
          </p:cNvPicPr>
          <p:nvPr/>
        </p:nvPicPr>
        <p:blipFill>
          <a:blip r:embed="rId2" cstate="print"/>
          <a:srcRect l="8293" r="10422" b="5714"/>
          <a:stretch>
            <a:fillRect/>
          </a:stretch>
        </p:blipFill>
        <p:spPr bwMode="auto">
          <a:xfrm>
            <a:off x="827584" y="3861048"/>
            <a:ext cx="4448412" cy="257174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5715008" y="4000504"/>
            <a:ext cx="292895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400" dirty="0" smtClean="0"/>
              <a:t>Διάγνωση: </a:t>
            </a:r>
          </a:p>
          <a:p>
            <a:r>
              <a:rPr lang="el-GR" sz="2400" dirty="0" smtClean="0"/>
              <a:t>Βιοψία νεφρού</a:t>
            </a:r>
            <a:endParaRPr lang="el-GR" sz="240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35C11-F06F-4C04-99A9-7536AC622012}" type="slidenum">
              <a:rPr lang="el-GR" smtClean="0"/>
              <a:pPr/>
              <a:t>40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smtClean="0">
                <a:solidFill>
                  <a:srgbClr val="C00000"/>
                </a:solidFill>
              </a:rPr>
              <a:t>Κλινική εικόνα </a:t>
            </a:r>
            <a:r>
              <a:rPr lang="en-US" sz="3200" b="1" dirty="0" err="1" smtClean="0">
                <a:solidFill>
                  <a:srgbClr val="C00000"/>
                </a:solidFill>
              </a:rPr>
              <a:t>IgA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l-GR" sz="3200" b="1" dirty="0" smtClean="0">
                <a:solidFill>
                  <a:srgbClr val="C00000"/>
                </a:solidFill>
              </a:rPr>
              <a:t>νεφροπάθειας</a:t>
            </a:r>
            <a:endParaRPr lang="el-GR" sz="3200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400" dirty="0" smtClean="0"/>
              <a:t>     Νεφρική προσβολή </a:t>
            </a:r>
            <a:r>
              <a:rPr lang="el-GR" sz="2400" b="1" dirty="0" smtClean="0">
                <a:solidFill>
                  <a:srgbClr val="0070C0"/>
                </a:solidFill>
              </a:rPr>
              <a:t>ταυτόχρονα ή 1-2 μέ</a:t>
            </a:r>
            <a:r>
              <a:rPr lang="el-GR" sz="2400" dirty="0" smtClean="0">
                <a:solidFill>
                  <a:srgbClr val="0070C0"/>
                </a:solidFill>
              </a:rPr>
              <a:t>ρε</a:t>
            </a:r>
            <a:r>
              <a:rPr lang="el-GR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ς </a:t>
            </a:r>
            <a:r>
              <a:rPr lang="el-GR" sz="2400" dirty="0" smtClean="0"/>
              <a:t>μετά από λοίμωξη του ανώτερου αναπνευστικού (συνήθως) ή του γαστρεντερικού</a:t>
            </a:r>
          </a:p>
          <a:p>
            <a:r>
              <a:rPr lang="el-GR" sz="2400" dirty="0" smtClean="0"/>
              <a:t>Μακροσκοπική αιματουρία                          40-50%</a:t>
            </a:r>
          </a:p>
          <a:p>
            <a:r>
              <a:rPr lang="el-GR" sz="2400" dirty="0" smtClean="0"/>
              <a:t>Μικροσκοπική αιματουρία με/χωρίς           30-40%</a:t>
            </a:r>
          </a:p>
          <a:p>
            <a:pPr>
              <a:buNone/>
            </a:pPr>
            <a:r>
              <a:rPr lang="el-GR" sz="2400" dirty="0" smtClean="0"/>
              <a:t>     λευκωματουρία, υπέρταση</a:t>
            </a:r>
          </a:p>
          <a:p>
            <a:r>
              <a:rPr lang="el-GR" sz="2400" dirty="0" smtClean="0"/>
              <a:t>Διαλείπουσα μακροσκοπική αιματουρία    25%</a:t>
            </a:r>
          </a:p>
          <a:p>
            <a:r>
              <a:rPr lang="el-GR" sz="2400" dirty="0" err="1" smtClean="0"/>
              <a:t>Νεφρωσικό</a:t>
            </a:r>
            <a:r>
              <a:rPr lang="el-GR" sz="2400" dirty="0" smtClean="0"/>
              <a:t> σύνδρομο, ΟΝΒ                          5%</a:t>
            </a:r>
            <a:endParaRPr lang="el-GR" sz="280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35C11-F06F-4C04-99A9-7536AC622012}" type="slidenum">
              <a:rPr lang="el-GR" smtClean="0"/>
              <a:pPr/>
              <a:t>41</a:t>
            </a:fld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smtClean="0">
                <a:solidFill>
                  <a:srgbClr val="C00000"/>
                </a:solidFill>
              </a:rPr>
              <a:t>Θεραπεία</a:t>
            </a:r>
            <a:endParaRPr lang="el-GR" sz="3200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l-GR" sz="9600" dirty="0" smtClean="0"/>
              <a:t>Έλεγχος της </a:t>
            </a:r>
            <a:r>
              <a:rPr lang="el-GR" sz="9600" b="1" dirty="0" smtClean="0">
                <a:solidFill>
                  <a:srgbClr val="0070C0"/>
                </a:solidFill>
              </a:rPr>
              <a:t>υπέρτασης</a:t>
            </a:r>
            <a:r>
              <a:rPr lang="el-GR" sz="12800" dirty="0" smtClean="0"/>
              <a:t/>
            </a:r>
            <a:br>
              <a:rPr lang="el-GR" sz="12800" dirty="0" smtClean="0"/>
            </a:br>
            <a:endParaRPr lang="el-GR" sz="12800" dirty="0" smtClean="0"/>
          </a:p>
          <a:p>
            <a:pPr>
              <a:buNone/>
            </a:pPr>
            <a:r>
              <a:rPr lang="el-GR" sz="12800" dirty="0" smtClean="0"/>
              <a:t>     </a:t>
            </a:r>
            <a:r>
              <a:rPr lang="el-GR" sz="9600" dirty="0" err="1" smtClean="0"/>
              <a:t>Αντιϋπερτασική</a:t>
            </a:r>
            <a:r>
              <a:rPr lang="el-GR" sz="9600" dirty="0" smtClean="0"/>
              <a:t> αγωγή (</a:t>
            </a:r>
            <a:r>
              <a:rPr lang="el-GR" sz="9600" dirty="0" err="1" smtClean="0"/>
              <a:t>Αμεα</a:t>
            </a:r>
            <a:r>
              <a:rPr lang="el-GR" sz="9600" dirty="0" smtClean="0"/>
              <a:t>, ανταγωνιστές υποδοχέων                        </a:t>
            </a:r>
            <a:r>
              <a:rPr lang="el-GR" sz="9600" dirty="0" err="1" smtClean="0"/>
              <a:t>αγγειοτενσίνης</a:t>
            </a:r>
            <a:r>
              <a:rPr lang="el-GR" sz="9600" dirty="0" smtClean="0"/>
              <a:t> ΙΙ)</a:t>
            </a:r>
            <a:br>
              <a:rPr lang="el-GR" sz="9600" dirty="0" smtClean="0"/>
            </a:br>
            <a:endParaRPr lang="el-GR" sz="9600" dirty="0" smtClean="0"/>
          </a:p>
          <a:p>
            <a:endParaRPr lang="el-GR" sz="9600" dirty="0" smtClean="0"/>
          </a:p>
          <a:p>
            <a:r>
              <a:rPr lang="el-GR" sz="9600" dirty="0" err="1" smtClean="0"/>
              <a:t>Ανοσοκατασταλτική</a:t>
            </a:r>
            <a:r>
              <a:rPr lang="el-GR" sz="9600" dirty="0" smtClean="0"/>
              <a:t> αγωγή (χωρίς αποδεδειγμένα κλινικά οφέλη)</a:t>
            </a:r>
            <a:br>
              <a:rPr lang="el-GR" sz="9600" dirty="0" smtClean="0"/>
            </a:br>
            <a:endParaRPr lang="el-GR" sz="9600" dirty="0" smtClean="0"/>
          </a:p>
          <a:p>
            <a:r>
              <a:rPr lang="el-GR" sz="9600" dirty="0" smtClean="0"/>
              <a:t>Αμυγδαλεκτομή</a:t>
            </a: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 smtClean="0"/>
              <a:t/>
            </a:r>
            <a:br>
              <a:rPr lang="el-GR" sz="2800" dirty="0" smtClean="0"/>
            </a:br>
            <a:endParaRPr lang="el-GR" sz="2800" dirty="0" smtClean="0"/>
          </a:p>
          <a:p>
            <a:pPr>
              <a:buNone/>
            </a:pP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 smtClean="0"/>
              <a:t/>
            </a:r>
            <a:br>
              <a:rPr lang="el-GR" sz="2800" dirty="0" smtClean="0"/>
            </a:br>
            <a:endParaRPr lang="el-GR" sz="2800" dirty="0" smtClean="0"/>
          </a:p>
          <a:p>
            <a:endParaRPr lang="el-GR" dirty="0"/>
          </a:p>
        </p:txBody>
      </p:sp>
      <p:sp>
        <p:nvSpPr>
          <p:cNvPr id="4" name="3 - Βέλος προς τα κάτω"/>
          <p:cNvSpPr/>
          <p:nvPr/>
        </p:nvSpPr>
        <p:spPr>
          <a:xfrm>
            <a:off x="2267744" y="1988840"/>
            <a:ext cx="14401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Στρογγυλεμένο ορθογώνιο"/>
          <p:cNvSpPr/>
          <p:nvPr/>
        </p:nvSpPr>
        <p:spPr>
          <a:xfrm>
            <a:off x="4788024" y="4509120"/>
            <a:ext cx="3888432" cy="15121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 smtClean="0"/>
              <a:t>ΠΡΟΓΝΩΣΗ</a:t>
            </a:r>
            <a:r>
              <a:rPr lang="el-GR" dirty="0" smtClean="0"/>
              <a:t>: Δεν είναι καλοήθης</a:t>
            </a:r>
            <a:br>
              <a:rPr lang="el-GR" dirty="0" smtClean="0"/>
            </a:br>
            <a:r>
              <a:rPr lang="el-GR" dirty="0" smtClean="0"/>
              <a:t>25%  ΤΣΧΝΑ στη 10ετια</a:t>
            </a:r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35C11-F06F-4C04-99A9-7536AC622012}" type="slidenum">
              <a:rPr lang="el-GR" smtClean="0"/>
              <a:pPr/>
              <a:t>42</a:t>
            </a:fld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-2" y="71414"/>
          <a:ext cx="9144000" cy="6776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36922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HSP</a:t>
                      </a:r>
                      <a:r>
                        <a:rPr lang="en-US" baseline="0" dirty="0" smtClean="0"/>
                        <a:t> </a:t>
                      </a:r>
                      <a:r>
                        <a:rPr lang="el-GR" baseline="0" dirty="0" smtClean="0"/>
                        <a:t>νεφρίτιδα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IgA</a:t>
                      </a:r>
                      <a:r>
                        <a:rPr lang="en-US" dirty="0" smtClean="0"/>
                        <a:t> </a:t>
                      </a:r>
                      <a:r>
                        <a:rPr lang="el-GR" dirty="0" smtClean="0"/>
                        <a:t>νεφροπάθεια</a:t>
                      </a:r>
                      <a:endParaRPr lang="el-GR" dirty="0"/>
                    </a:p>
                  </a:txBody>
                  <a:tcPr/>
                </a:tc>
              </a:tr>
              <a:tr h="324070">
                <a:tc gridSpan="3">
                  <a:txBody>
                    <a:bodyPr/>
                    <a:lstStyle/>
                    <a:p>
                      <a:pPr algn="ctr"/>
                      <a:r>
                        <a:rPr lang="el-GR" sz="2000" b="1" u="sng" dirty="0" smtClean="0"/>
                        <a:t>Ιστολογικά χαρακτηριστικά</a:t>
                      </a:r>
                      <a:endParaRPr lang="el-GR" sz="2000" b="1" u="sn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615943">
                <a:tc>
                  <a:txBody>
                    <a:bodyPr/>
                    <a:lstStyle/>
                    <a:p>
                      <a:r>
                        <a:rPr lang="el-GR" dirty="0" err="1" smtClean="0">
                          <a:solidFill>
                            <a:schemeClr val="bg1"/>
                          </a:solidFill>
                        </a:rPr>
                        <a:t>Μεσαγγειακές</a:t>
                      </a:r>
                      <a:r>
                        <a:rPr lang="el-GR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IgA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l-GR" dirty="0" smtClean="0">
                          <a:solidFill>
                            <a:schemeClr val="bg1"/>
                          </a:solidFill>
                        </a:rPr>
                        <a:t>εναποθέσεις</a:t>
                      </a:r>
                      <a:endParaRPr lang="el-G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bg1"/>
                          </a:solidFill>
                        </a:rPr>
                        <a:t>+++</a:t>
                      </a:r>
                      <a:endParaRPr lang="el-G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bg1"/>
                          </a:solidFill>
                        </a:rPr>
                        <a:t>+++</a:t>
                      </a:r>
                      <a:endParaRPr lang="el-G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583894">
                <a:tc>
                  <a:txBody>
                    <a:bodyPr/>
                    <a:lstStyle/>
                    <a:p>
                      <a:r>
                        <a:rPr lang="el-GR" dirty="0" smtClean="0"/>
                        <a:t>Τριχοειδικές </a:t>
                      </a:r>
                      <a:r>
                        <a:rPr lang="en-US" dirty="0" err="1" smtClean="0"/>
                        <a:t>IgA</a:t>
                      </a:r>
                      <a:r>
                        <a:rPr lang="en-US" dirty="0" smtClean="0"/>
                        <a:t> </a:t>
                      </a:r>
                      <a:r>
                        <a:rPr lang="el-GR" dirty="0" smtClean="0"/>
                        <a:t>εναποθέσεις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++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-</a:t>
                      </a:r>
                      <a:endParaRPr lang="el-GR" dirty="0"/>
                    </a:p>
                  </a:txBody>
                  <a:tcPr/>
                </a:tc>
              </a:tr>
              <a:tr h="646134"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Υπενδοθηλιακές</a:t>
                      </a:r>
                      <a:r>
                        <a:rPr lang="el-GR" dirty="0" smtClean="0"/>
                        <a:t> </a:t>
                      </a:r>
                      <a:r>
                        <a:rPr lang="en-US" dirty="0" err="1" smtClean="0"/>
                        <a:t>IgA</a:t>
                      </a:r>
                      <a:r>
                        <a:rPr lang="en-US" dirty="0" smtClean="0"/>
                        <a:t> </a:t>
                      </a:r>
                      <a:r>
                        <a:rPr lang="el-GR" dirty="0" smtClean="0"/>
                        <a:t>εναποθέσεις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++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+/-</a:t>
                      </a:r>
                      <a:endParaRPr lang="el-GR" dirty="0"/>
                    </a:p>
                  </a:txBody>
                  <a:tcPr/>
                </a:tc>
              </a:tr>
              <a:tr h="369220">
                <a:tc>
                  <a:txBody>
                    <a:bodyPr/>
                    <a:lstStyle/>
                    <a:p>
                      <a:r>
                        <a:rPr lang="el-GR" dirty="0" smtClean="0"/>
                        <a:t>Μηνοειδείς σχηματισμοί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++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+/-</a:t>
                      </a:r>
                      <a:endParaRPr lang="el-GR" dirty="0"/>
                    </a:p>
                  </a:txBody>
                  <a:tcPr/>
                </a:tc>
              </a:tr>
              <a:tr h="369220"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Σπειραματική</a:t>
                      </a:r>
                      <a:r>
                        <a:rPr lang="el-GR" dirty="0" smtClean="0"/>
                        <a:t> νέκρωση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++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+/-</a:t>
                      </a:r>
                      <a:endParaRPr lang="el-GR" dirty="0"/>
                    </a:p>
                  </a:txBody>
                  <a:tcPr/>
                </a:tc>
              </a:tr>
              <a:tr h="369220">
                <a:tc>
                  <a:txBody>
                    <a:bodyPr/>
                    <a:lstStyle/>
                    <a:p>
                      <a:r>
                        <a:rPr lang="el-GR" dirty="0" smtClean="0"/>
                        <a:t>Εναποθέσεις ινώδους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++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+/-</a:t>
                      </a:r>
                      <a:endParaRPr lang="el-GR" dirty="0"/>
                    </a:p>
                  </a:txBody>
                  <a:tcPr/>
                </a:tc>
              </a:tr>
              <a:tr h="369220">
                <a:tc gridSpan="3">
                  <a:txBody>
                    <a:bodyPr/>
                    <a:lstStyle/>
                    <a:p>
                      <a:pPr algn="ctr"/>
                      <a:r>
                        <a:rPr lang="el-GR" sz="2000" b="1" u="sng" dirty="0" smtClean="0"/>
                        <a:t>Κλινικές εκδηλώσεις</a:t>
                      </a:r>
                      <a:endParaRPr lang="el-GR" sz="2000" b="1" u="sn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606076"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Εξωνεφρικά</a:t>
                      </a:r>
                      <a:r>
                        <a:rPr lang="el-GR" dirty="0" smtClean="0"/>
                        <a:t> συμπτώματα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+++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+/-</a:t>
                      </a:r>
                      <a:endParaRPr lang="el-GR" dirty="0"/>
                    </a:p>
                  </a:txBody>
                  <a:tcPr/>
                </a:tc>
              </a:tr>
              <a:tr h="369220">
                <a:tc>
                  <a:txBody>
                    <a:bodyPr/>
                    <a:lstStyle/>
                    <a:p>
                      <a:r>
                        <a:rPr lang="el-GR" dirty="0" smtClean="0"/>
                        <a:t>Ηλικία</a:t>
                      </a:r>
                      <a:r>
                        <a:rPr lang="el-GR" baseline="0" dirty="0" smtClean="0"/>
                        <a:t> έναρξης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Συνήθως &lt;15 ετών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Συνήθως &gt;15 ετών</a:t>
                      </a:r>
                      <a:endParaRPr lang="el-GR" dirty="0"/>
                    </a:p>
                  </a:txBody>
                  <a:tcPr/>
                </a:tc>
              </a:tr>
              <a:tr h="646134"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Νεφριτιδικό</a:t>
                      </a:r>
                      <a:r>
                        <a:rPr lang="el-GR" dirty="0" smtClean="0"/>
                        <a:t>/</a:t>
                      </a:r>
                      <a:r>
                        <a:rPr lang="el-GR" dirty="0" err="1" smtClean="0"/>
                        <a:t>Νεφρωσικό</a:t>
                      </a:r>
                      <a:r>
                        <a:rPr lang="el-GR" dirty="0" smtClean="0"/>
                        <a:t> σύνδρομο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++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+/-</a:t>
                      </a:r>
                      <a:endParaRPr lang="el-GR" dirty="0"/>
                    </a:p>
                  </a:txBody>
                  <a:tcPr/>
                </a:tc>
              </a:tr>
              <a:tr h="369220">
                <a:tc>
                  <a:txBody>
                    <a:bodyPr/>
                    <a:lstStyle/>
                    <a:p>
                      <a:r>
                        <a:rPr lang="el-GR" dirty="0" smtClean="0"/>
                        <a:t>Υπερευαισθησία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+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-</a:t>
                      </a:r>
                      <a:endParaRPr lang="el-GR" dirty="0"/>
                    </a:p>
                  </a:txBody>
                  <a:tcPr/>
                </a:tc>
              </a:tr>
              <a:tr h="646134">
                <a:tc>
                  <a:txBody>
                    <a:bodyPr/>
                    <a:lstStyle/>
                    <a:p>
                      <a:r>
                        <a:rPr lang="el-GR" dirty="0" smtClean="0"/>
                        <a:t>Πορεία</a:t>
                      </a:r>
                      <a:r>
                        <a:rPr lang="el-GR" baseline="0" dirty="0" smtClean="0"/>
                        <a:t> νόσου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Επαναλαμβανόμενα</a:t>
                      </a:r>
                      <a:r>
                        <a:rPr lang="el-GR" baseline="0" dirty="0" smtClean="0"/>
                        <a:t> οξέα επεισόδια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Χρόνια,</a:t>
                      </a:r>
                      <a:r>
                        <a:rPr lang="el-GR" baseline="0" dirty="0" smtClean="0"/>
                        <a:t> προοδευτική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35C11-F06F-4C04-99A9-7536AC622012}" type="slidenum">
              <a:rPr lang="el-GR" smtClean="0"/>
              <a:pPr/>
              <a:t>43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l-GR" sz="2400" b="1" dirty="0" smtClean="0">
                <a:solidFill>
                  <a:srgbClr val="0070C0"/>
                </a:solidFill>
              </a:rPr>
              <a:t>Η </a:t>
            </a:r>
            <a:r>
              <a:rPr lang="en-US" sz="2400" b="1" dirty="0" smtClean="0">
                <a:solidFill>
                  <a:srgbClr val="0070C0"/>
                </a:solidFill>
              </a:rPr>
              <a:t>HSP </a:t>
            </a:r>
            <a:r>
              <a:rPr lang="el-GR" sz="2400" b="1" dirty="0" smtClean="0">
                <a:solidFill>
                  <a:srgbClr val="0070C0"/>
                </a:solidFill>
              </a:rPr>
              <a:t>και η </a:t>
            </a:r>
            <a:r>
              <a:rPr lang="en-US" sz="2400" b="1" dirty="0" err="1" smtClean="0">
                <a:solidFill>
                  <a:srgbClr val="0070C0"/>
                </a:solidFill>
              </a:rPr>
              <a:t>IgA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l-GR" sz="2400" b="1" dirty="0" smtClean="0">
                <a:solidFill>
                  <a:srgbClr val="0070C0"/>
                </a:solidFill>
              </a:rPr>
              <a:t>είναι 2 οντότητες με παρόμοια </a:t>
            </a:r>
            <a:r>
              <a:rPr lang="el-GR" sz="2400" b="1" dirty="0" err="1" smtClean="0">
                <a:solidFill>
                  <a:srgbClr val="0070C0"/>
                </a:solidFill>
              </a:rPr>
              <a:t>αιτιοπαθογένεια</a:t>
            </a:r>
            <a:r>
              <a:rPr lang="el-GR" sz="2400" b="1" dirty="0" smtClean="0">
                <a:solidFill>
                  <a:srgbClr val="0070C0"/>
                </a:solidFill>
              </a:rPr>
              <a:t> και </a:t>
            </a:r>
            <a:r>
              <a:rPr lang="el-GR" sz="2400" b="1" dirty="0" err="1" smtClean="0">
                <a:solidFill>
                  <a:srgbClr val="0070C0"/>
                </a:solidFill>
              </a:rPr>
              <a:t>ιστοπαθολογικά</a:t>
            </a:r>
            <a:r>
              <a:rPr lang="el-GR" sz="2400" b="1" dirty="0" smtClean="0">
                <a:solidFill>
                  <a:srgbClr val="0070C0"/>
                </a:solidFill>
              </a:rPr>
              <a:t> ευρήματα. 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el-GR" sz="2400" dirty="0" smtClean="0"/>
              <a:t>Ωστόσο διαφέρουν στην </a:t>
            </a:r>
            <a:r>
              <a:rPr lang="el-GR" sz="2400" b="1" dirty="0" smtClean="0"/>
              <a:t>κλινική εικόνα</a:t>
            </a:r>
            <a:r>
              <a:rPr lang="el-GR" sz="2400" dirty="0" smtClean="0"/>
              <a:t>, </a:t>
            </a:r>
            <a:r>
              <a:rPr lang="el-GR" sz="2400" b="1" dirty="0" smtClean="0"/>
              <a:t>πρόγνωση</a:t>
            </a:r>
            <a:r>
              <a:rPr lang="el-GR" sz="2400" dirty="0" smtClean="0"/>
              <a:t> και </a:t>
            </a:r>
            <a:r>
              <a:rPr lang="el-GR" sz="2400" b="1" dirty="0" smtClean="0"/>
              <a:t>θεραπευτική αντιμετώπιση</a:t>
            </a:r>
            <a:r>
              <a:rPr lang="el-GR" sz="2400" dirty="0" smtClean="0"/>
              <a:t>.</a:t>
            </a:r>
          </a:p>
          <a:p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35C11-F06F-4C04-99A9-7536AC622012}" type="slidenum">
              <a:rPr lang="el-GR" smtClean="0"/>
              <a:pPr/>
              <a:t>44</a:t>
            </a:fld>
            <a:endParaRPr lang="el-GR"/>
          </a:p>
        </p:txBody>
      </p:sp>
      <p:sp>
        <p:nvSpPr>
          <p:cNvPr id="6" name="3 - TextBox"/>
          <p:cNvSpPr txBox="1"/>
          <p:nvPr/>
        </p:nvSpPr>
        <p:spPr>
          <a:xfrm>
            <a:off x="4143372" y="2571744"/>
            <a:ext cx="4860032" cy="29238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u="sng" dirty="0" err="1" smtClean="0">
                <a:solidFill>
                  <a:srgbClr val="C00000"/>
                </a:solidFill>
              </a:rPr>
              <a:t>IgAN</a:t>
            </a:r>
            <a:endParaRPr lang="en-US" sz="2400" u="sng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 Νεαροί ενήλικες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 Κυρίως νεφρικές εκδηλώσεις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l-GR" sz="2000" dirty="0" smtClean="0"/>
              <a:t>Ταυτόχρονα με τον </a:t>
            </a:r>
            <a:r>
              <a:rPr lang="el-GR" sz="2000" dirty="0" err="1" smtClean="0"/>
              <a:t>εκλυτικό</a:t>
            </a:r>
            <a:r>
              <a:rPr lang="el-GR" sz="2000" dirty="0" smtClean="0"/>
              <a:t> παράγοντα (λοίμωξη) ή λίγες μέρες μετά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 Μακροσκοπική αιματουρία </a:t>
            </a:r>
          </a:p>
          <a:p>
            <a:r>
              <a:rPr lang="el-GR" sz="2000" dirty="0" smtClean="0"/>
              <a:t>           50-80 %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l-GR" sz="2000" dirty="0" smtClean="0"/>
              <a:t>Χρόνια νεφρική νόσος μετά από 20   έτη </a:t>
            </a:r>
            <a:r>
              <a:rPr lang="en-US" sz="2000" b="1" dirty="0" smtClean="0"/>
              <a:t>4</a:t>
            </a:r>
            <a:r>
              <a:rPr lang="el-GR" sz="2000" b="1" dirty="0" smtClean="0"/>
              <a:t>0% </a:t>
            </a:r>
            <a:endParaRPr lang="el-GR" sz="2000" dirty="0"/>
          </a:p>
        </p:txBody>
      </p:sp>
      <p:sp>
        <p:nvSpPr>
          <p:cNvPr id="8" name="4 - TextBox"/>
          <p:cNvSpPr txBox="1"/>
          <p:nvPr/>
        </p:nvSpPr>
        <p:spPr>
          <a:xfrm>
            <a:off x="323528" y="2564904"/>
            <a:ext cx="3714776" cy="29238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solidFill>
                  <a:srgbClr val="C00000"/>
                </a:solidFill>
              </a:rPr>
              <a:t>HSP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 Παιδιά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 Κυρίως </a:t>
            </a:r>
            <a:r>
              <a:rPr lang="el-GR" sz="2000" dirty="0" err="1" smtClean="0"/>
              <a:t>εξωνεφρικές</a:t>
            </a:r>
            <a:r>
              <a:rPr lang="el-GR" sz="2000" dirty="0" smtClean="0"/>
              <a:t> εκδηλώσεις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l-GR" sz="2000" dirty="0" smtClean="0"/>
              <a:t>Νεφρική προσβολή μπορεί και βδομάδες μετά τον </a:t>
            </a:r>
            <a:r>
              <a:rPr lang="el-GR" sz="2000" dirty="0" err="1" smtClean="0"/>
              <a:t>εκλυτικό</a:t>
            </a:r>
            <a:r>
              <a:rPr lang="el-GR" sz="2000" dirty="0" smtClean="0"/>
              <a:t> παράγοντα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 Μακροσκοπική αιματουρία 20%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l-GR" sz="2000" dirty="0" smtClean="0"/>
              <a:t> Χρόνια νεφρική νόσος  </a:t>
            </a:r>
            <a:r>
              <a:rPr lang="el-GR" sz="2000" b="1" dirty="0" smtClean="0"/>
              <a:t>1-3%</a:t>
            </a:r>
            <a:endParaRPr lang="en-US" sz="2000" dirty="0" smtClean="0"/>
          </a:p>
          <a:p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/>
          </a:bodyPr>
          <a:lstStyle/>
          <a:p>
            <a:r>
              <a:rPr lang="el-GR" sz="3200" b="1" dirty="0" smtClean="0">
                <a:solidFill>
                  <a:srgbClr val="C00000"/>
                </a:solidFill>
              </a:rPr>
              <a:t>Συμπεράσματα</a:t>
            </a:r>
            <a:endParaRPr lang="el-GR" sz="3200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525658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el-GR" sz="2400" dirty="0" smtClean="0"/>
          </a:p>
          <a:p>
            <a:pPr>
              <a:lnSpc>
                <a:spcPct val="150000"/>
              </a:lnSpc>
            </a:pPr>
            <a:r>
              <a:rPr lang="el-GR" sz="2400" dirty="0" smtClean="0"/>
              <a:t>Η αλλεργική πορφύρα είναι αγγειίτιδα </a:t>
            </a:r>
            <a:r>
              <a:rPr lang="el-GR" sz="2400" b="1" dirty="0" smtClean="0">
                <a:solidFill>
                  <a:srgbClr val="0070C0"/>
                </a:solidFill>
              </a:rPr>
              <a:t>μικρών αγγείων</a:t>
            </a:r>
          </a:p>
          <a:p>
            <a:pPr>
              <a:lnSpc>
                <a:spcPct val="150000"/>
              </a:lnSpc>
            </a:pPr>
            <a:r>
              <a:rPr lang="el-GR" sz="2400" dirty="0" smtClean="0"/>
              <a:t>Το χαρακτηριστικό είναι η εναπόθεση </a:t>
            </a:r>
            <a:r>
              <a:rPr lang="en-US" sz="2400" b="1" dirty="0" err="1" smtClean="0">
                <a:solidFill>
                  <a:srgbClr val="0070C0"/>
                </a:solidFill>
              </a:rPr>
              <a:t>IgA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l-GR" sz="2400" b="1" dirty="0" err="1" smtClean="0">
                <a:solidFill>
                  <a:srgbClr val="0070C0"/>
                </a:solidFill>
              </a:rPr>
              <a:t>ανοσοσυμπλεγμάτων</a:t>
            </a:r>
            <a:r>
              <a:rPr lang="el-GR" sz="2400" b="1" dirty="0" smtClean="0">
                <a:solidFill>
                  <a:srgbClr val="0070C0"/>
                </a:solidFill>
              </a:rPr>
              <a:t> </a:t>
            </a:r>
            <a:r>
              <a:rPr lang="el-GR" sz="2400" dirty="0" smtClean="0"/>
              <a:t>σε διάφορα όργανα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 </a:t>
            </a:r>
            <a:r>
              <a:rPr lang="el-GR" sz="2400" dirty="0" smtClean="0"/>
              <a:t>Υποτροπιάζοντα επεισόδια στο 30% των αρρώστων</a:t>
            </a:r>
          </a:p>
          <a:p>
            <a:pPr>
              <a:lnSpc>
                <a:spcPct val="150000"/>
              </a:lnSpc>
            </a:pPr>
            <a:r>
              <a:rPr lang="el-GR" sz="2400" dirty="0" smtClean="0"/>
              <a:t>Απαιτείται συχνή παρακολούθηση τους πρώτους μήνες μετά την διάγνωση </a:t>
            </a:r>
          </a:p>
          <a:p>
            <a:pPr>
              <a:lnSpc>
                <a:spcPct val="150000"/>
              </a:lnSpc>
            </a:pPr>
            <a:r>
              <a:rPr lang="el-GR" sz="2400" dirty="0" smtClean="0"/>
              <a:t>Η νεφρική προσβολή μπορεί να έχει χρόνια πορεία</a:t>
            </a:r>
          </a:p>
          <a:p>
            <a:pPr>
              <a:lnSpc>
                <a:spcPct val="150000"/>
              </a:lnSpc>
            </a:pPr>
            <a:r>
              <a:rPr lang="el-GR" sz="2400" dirty="0" smtClean="0"/>
              <a:t>Στην πλειονότητα των περιπτώσεων</a:t>
            </a:r>
            <a:r>
              <a:rPr lang="el-GR" sz="2400" b="1" dirty="0" smtClean="0">
                <a:solidFill>
                  <a:srgbClr val="0070C0"/>
                </a:solidFill>
              </a:rPr>
              <a:t> </a:t>
            </a:r>
            <a:r>
              <a:rPr lang="el-GR" sz="2400" dirty="0" smtClean="0"/>
              <a:t>είναι</a:t>
            </a:r>
            <a:r>
              <a:rPr lang="el-GR" sz="2400" b="1" dirty="0" smtClean="0"/>
              <a:t> </a:t>
            </a:r>
            <a:r>
              <a:rPr lang="el-GR" sz="2400" b="1" dirty="0" err="1" smtClean="0"/>
              <a:t>αυτοιώμενη</a:t>
            </a:r>
            <a:r>
              <a:rPr lang="el-GR" sz="2400" b="1" dirty="0" smtClean="0"/>
              <a:t> νόσος </a:t>
            </a:r>
            <a:r>
              <a:rPr lang="el-GR" sz="2400" dirty="0" smtClean="0"/>
              <a:t>– καλή πρόγνωση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 </a:t>
            </a:r>
            <a:r>
              <a:rPr lang="el-GR" sz="2400" dirty="0" smtClean="0"/>
              <a:t>Θεραπεία με στεροειδή και </a:t>
            </a:r>
            <a:r>
              <a:rPr lang="el-GR" sz="2400" dirty="0" err="1" smtClean="0"/>
              <a:t>ανοσοκατασταλτικά</a:t>
            </a:r>
            <a:r>
              <a:rPr lang="el-GR" sz="2400" dirty="0" smtClean="0"/>
              <a:t>  σε σοβαρές επιπλοκές</a:t>
            </a:r>
          </a:p>
          <a:p>
            <a:pPr>
              <a:lnSpc>
                <a:spcPct val="150000"/>
              </a:lnSpc>
            </a:pPr>
            <a:r>
              <a:rPr lang="el-GR" sz="2400" dirty="0" smtClean="0"/>
              <a:t>Η αλλεργική πορφύρα  αποτελεί διαφορετική κλινική οντότητα από την </a:t>
            </a:r>
            <a:r>
              <a:rPr lang="en-US" sz="2400" dirty="0" err="1" smtClean="0"/>
              <a:t>IgA</a:t>
            </a:r>
            <a:r>
              <a:rPr lang="en-US" sz="2400" dirty="0" smtClean="0"/>
              <a:t> </a:t>
            </a:r>
            <a:r>
              <a:rPr lang="el-GR" sz="2400" dirty="0" smtClean="0"/>
              <a:t>νεφροπάθεια</a:t>
            </a:r>
            <a:endParaRPr lang="el-GR" sz="2400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35C11-F06F-4C04-99A9-7536AC622012}" type="slidenum">
              <a:rPr lang="el-GR" smtClean="0"/>
              <a:pPr/>
              <a:t>45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/>
          </a:bodyPr>
          <a:lstStyle/>
          <a:p>
            <a:r>
              <a:rPr lang="el-GR" sz="3200" b="1" dirty="0" smtClean="0">
                <a:solidFill>
                  <a:srgbClr val="C00000"/>
                </a:solidFill>
              </a:rPr>
              <a:t>Βιβλιογραφία</a:t>
            </a:r>
            <a:endParaRPr lang="el-GR" sz="3200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997152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en-US" sz="1800" dirty="0" err="1"/>
              <a:t>López-Mejías</a:t>
            </a:r>
            <a:r>
              <a:rPr lang="en-US" sz="1800" dirty="0"/>
              <a:t> R, </a:t>
            </a:r>
            <a:r>
              <a:rPr lang="en-US" sz="1800" dirty="0" err="1"/>
              <a:t>Castañeda</a:t>
            </a:r>
            <a:r>
              <a:rPr lang="en-US" sz="1800" dirty="0"/>
              <a:t> S, Genre F, </a:t>
            </a:r>
            <a:r>
              <a:rPr lang="en-US" sz="1800" dirty="0" err="1"/>
              <a:t>Remuzgo-Martínez</a:t>
            </a:r>
            <a:r>
              <a:rPr lang="en-US" sz="1800" dirty="0"/>
              <a:t> S, Carmona FD, </a:t>
            </a:r>
            <a:r>
              <a:rPr lang="en-US" sz="1800" dirty="0" err="1"/>
              <a:t>Llorca</a:t>
            </a:r>
            <a:r>
              <a:rPr lang="en-US" sz="1800" dirty="0"/>
              <a:t> J, Blanco R, Martín J, González-Gay MA. Genetics of immunoglobulin-A vascu</a:t>
            </a:r>
            <a:r>
              <a:rPr lang="en-US" sz="1800" i="1" dirty="0"/>
              <a:t>l</a:t>
            </a:r>
            <a:r>
              <a:rPr lang="en-US" sz="1800" dirty="0"/>
              <a:t>itis (Henoch-</a:t>
            </a:r>
            <a:r>
              <a:rPr lang="en-US" sz="1800" dirty="0" err="1"/>
              <a:t>Schönlein</a:t>
            </a:r>
            <a:r>
              <a:rPr lang="en-US" sz="1800" dirty="0"/>
              <a:t> purpura): An updated review. </a:t>
            </a:r>
            <a:r>
              <a:rPr lang="en-US" sz="1800" dirty="0" err="1"/>
              <a:t>Autoimmun</a:t>
            </a:r>
            <a:r>
              <a:rPr lang="en-US" sz="1800" dirty="0"/>
              <a:t> Rev </a:t>
            </a:r>
            <a:r>
              <a:rPr lang="en-US" sz="1800" b="1" dirty="0"/>
              <a:t>2018</a:t>
            </a:r>
            <a:r>
              <a:rPr lang="en-US" sz="1800" dirty="0"/>
              <a:t>; 17(3):301-315</a:t>
            </a:r>
          </a:p>
          <a:p>
            <a:pPr>
              <a:lnSpc>
                <a:spcPct val="160000"/>
              </a:lnSpc>
            </a:pPr>
            <a:r>
              <a:rPr lang="en-US" sz="1800" dirty="0"/>
              <a:t>González-Gay MA, </a:t>
            </a:r>
            <a:r>
              <a:rPr lang="en-US" sz="1800" dirty="0" err="1"/>
              <a:t>López-Mejías</a:t>
            </a:r>
            <a:r>
              <a:rPr lang="en-US" sz="1800" dirty="0"/>
              <a:t> R, Pina T, Blanco R, </a:t>
            </a:r>
            <a:r>
              <a:rPr lang="en-US" sz="1800" dirty="0" err="1"/>
              <a:t>Castañeda</a:t>
            </a:r>
            <a:r>
              <a:rPr lang="en-US" sz="1800" dirty="0"/>
              <a:t> S. IgA Vasculitis: Genetics and Clinical and Therapeutic Management. </a:t>
            </a:r>
            <a:r>
              <a:rPr lang="en-US" sz="1800" dirty="0" err="1"/>
              <a:t>Curr</a:t>
            </a:r>
            <a:r>
              <a:rPr lang="en-US" sz="1800" dirty="0"/>
              <a:t> </a:t>
            </a:r>
            <a:r>
              <a:rPr lang="en-US" sz="1800" dirty="0" err="1"/>
              <a:t>Rheumatol</a:t>
            </a:r>
            <a:r>
              <a:rPr lang="en-US" sz="1800" dirty="0"/>
              <a:t> Rep </a:t>
            </a:r>
            <a:r>
              <a:rPr lang="en-US" sz="1800" b="1" dirty="0"/>
              <a:t>2018</a:t>
            </a:r>
            <a:r>
              <a:rPr lang="en-US" sz="1800" dirty="0"/>
              <a:t>; 20(5):24 </a:t>
            </a:r>
          </a:p>
          <a:p>
            <a:pPr>
              <a:lnSpc>
                <a:spcPct val="160000"/>
              </a:lnSpc>
            </a:pPr>
            <a:r>
              <a:rPr lang="en-US" sz="1800" dirty="0" smtClean="0"/>
              <a:t>Brogan </a:t>
            </a:r>
            <a:r>
              <a:rPr lang="en-US" sz="1800" dirty="0" smtClean="0"/>
              <a:t>P, </a:t>
            </a:r>
            <a:r>
              <a:rPr lang="en-US" sz="1800" dirty="0" err="1" smtClean="0"/>
              <a:t>Eleftheriou</a:t>
            </a:r>
            <a:r>
              <a:rPr lang="en-US" sz="1800" dirty="0" smtClean="0"/>
              <a:t> D. Vasculitis update: </a:t>
            </a:r>
            <a:r>
              <a:rPr lang="en-US" sz="1800" dirty="0" err="1" smtClean="0"/>
              <a:t>Pediatr</a:t>
            </a:r>
            <a:r>
              <a:rPr lang="en-US" sz="1800" dirty="0" smtClean="0"/>
              <a:t> </a:t>
            </a:r>
            <a:r>
              <a:rPr lang="en-US" sz="1800" dirty="0" err="1" smtClean="0"/>
              <a:t>Nephrol</a:t>
            </a:r>
            <a:r>
              <a:rPr lang="en-US" sz="1800" dirty="0" smtClean="0"/>
              <a:t> </a:t>
            </a:r>
            <a:r>
              <a:rPr lang="en-US" sz="1800" b="1" dirty="0" smtClean="0"/>
              <a:t>2018</a:t>
            </a:r>
            <a:r>
              <a:rPr lang="en-US" sz="1800" dirty="0" smtClean="0"/>
              <a:t>; </a:t>
            </a:r>
            <a:r>
              <a:rPr lang="en-US" sz="1800" dirty="0" smtClean="0"/>
              <a:t>33(2):</a:t>
            </a:r>
            <a:r>
              <a:rPr lang="en-US" sz="1800" dirty="0" smtClean="0"/>
              <a:t>187-198</a:t>
            </a:r>
            <a:endParaRPr lang="en-US" sz="1800" dirty="0"/>
          </a:p>
          <a:p>
            <a:pPr>
              <a:lnSpc>
                <a:spcPct val="160000"/>
              </a:lnSpc>
            </a:pPr>
            <a:r>
              <a:rPr lang="en-US" sz="1800" dirty="0"/>
              <a:t>Suzuki H, </a:t>
            </a:r>
            <a:r>
              <a:rPr lang="en-US" sz="1800" dirty="0" err="1"/>
              <a:t>Kiryluk</a:t>
            </a:r>
            <a:r>
              <a:rPr lang="en-US" sz="1800" dirty="0"/>
              <a:t> K, Novak J, </a:t>
            </a:r>
            <a:r>
              <a:rPr lang="en-US" sz="1800" dirty="0" err="1"/>
              <a:t>Moldoveanu</a:t>
            </a:r>
            <a:r>
              <a:rPr lang="en-US" sz="1800" dirty="0"/>
              <a:t> Z, Herr AB, </a:t>
            </a:r>
            <a:r>
              <a:rPr lang="en-US" sz="1800" dirty="0" err="1"/>
              <a:t>Renfrow</a:t>
            </a:r>
            <a:r>
              <a:rPr lang="en-US" sz="1800" dirty="0"/>
              <a:t> MB, Wyatt RJ, </a:t>
            </a:r>
            <a:r>
              <a:rPr lang="en-US" sz="1800" dirty="0" err="1"/>
              <a:t>Scolari</a:t>
            </a:r>
            <a:r>
              <a:rPr lang="en-US" sz="1800" dirty="0"/>
              <a:t> F, </a:t>
            </a:r>
            <a:r>
              <a:rPr lang="en-US" sz="1800" dirty="0" err="1"/>
              <a:t>Mestecky</a:t>
            </a:r>
            <a:r>
              <a:rPr lang="en-US" sz="1800" dirty="0"/>
              <a:t> J, </a:t>
            </a:r>
            <a:r>
              <a:rPr lang="en-US" sz="1800" dirty="0" err="1"/>
              <a:t>Gharavi</a:t>
            </a:r>
            <a:r>
              <a:rPr lang="en-US" sz="1800" dirty="0"/>
              <a:t> AG, Julian BA. The pathophysiology of   IgA nephropathy. J Am </a:t>
            </a:r>
            <a:r>
              <a:rPr lang="en-US" sz="1800" dirty="0" err="1"/>
              <a:t>Soc</a:t>
            </a:r>
            <a:r>
              <a:rPr lang="en-US" sz="1800" dirty="0"/>
              <a:t> </a:t>
            </a:r>
            <a:r>
              <a:rPr lang="en-US" sz="1800" dirty="0" err="1"/>
              <a:t>Nephrol</a:t>
            </a:r>
            <a:r>
              <a:rPr lang="en-US" sz="1800" dirty="0"/>
              <a:t> </a:t>
            </a:r>
            <a:r>
              <a:rPr lang="en-US" sz="1800" b="1" dirty="0"/>
              <a:t>2011</a:t>
            </a:r>
            <a:r>
              <a:rPr lang="en-US" sz="1800" dirty="0"/>
              <a:t>; 22(10):1795-803</a:t>
            </a:r>
          </a:p>
          <a:p>
            <a:pPr>
              <a:lnSpc>
                <a:spcPct val="160000"/>
              </a:lnSpc>
            </a:pPr>
            <a:endParaRPr lang="en-US" sz="1800" dirty="0" smtClean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35C11-F06F-4C04-99A9-7536AC622012}" type="slidenum">
              <a:rPr lang="el-GR" smtClean="0"/>
              <a:pPr/>
              <a:t>46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40408" y="1307704"/>
            <a:ext cx="8928992" cy="554461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60000"/>
              </a:lnSpc>
            </a:pPr>
            <a:r>
              <a:rPr lang="en-US" sz="7200" dirty="0"/>
              <a:t>Suzuki H, </a:t>
            </a:r>
            <a:r>
              <a:rPr lang="en-US" sz="7200" dirty="0" err="1"/>
              <a:t>Kiryluk</a:t>
            </a:r>
            <a:r>
              <a:rPr lang="en-US" sz="7200" dirty="0"/>
              <a:t> K, Novak J, </a:t>
            </a:r>
            <a:r>
              <a:rPr lang="en-US" sz="7200" dirty="0" err="1"/>
              <a:t>Moldoveanu</a:t>
            </a:r>
            <a:r>
              <a:rPr lang="en-US" sz="7200" dirty="0"/>
              <a:t> Z, Herr AB, </a:t>
            </a:r>
            <a:r>
              <a:rPr lang="en-US" sz="7200" dirty="0" err="1"/>
              <a:t>Renfrow</a:t>
            </a:r>
            <a:r>
              <a:rPr lang="en-US" sz="7200" dirty="0"/>
              <a:t> MB, Wyatt RJ, </a:t>
            </a:r>
            <a:r>
              <a:rPr lang="en-US" sz="7200" dirty="0" err="1"/>
              <a:t>Scolari</a:t>
            </a:r>
            <a:r>
              <a:rPr lang="en-US" sz="7200" dirty="0"/>
              <a:t> F, </a:t>
            </a:r>
            <a:r>
              <a:rPr lang="en-US" sz="7200" dirty="0" err="1"/>
              <a:t>Mestecky</a:t>
            </a:r>
            <a:r>
              <a:rPr lang="en-US" sz="7200" dirty="0"/>
              <a:t> J, </a:t>
            </a:r>
            <a:r>
              <a:rPr lang="en-US" sz="7200" dirty="0" err="1"/>
              <a:t>Gharavi</a:t>
            </a:r>
            <a:r>
              <a:rPr lang="en-US" sz="7200" dirty="0"/>
              <a:t> AG, Julian BA. The pathophysiology of IgA nephropathy. J Am </a:t>
            </a:r>
            <a:r>
              <a:rPr lang="en-US" sz="7200" dirty="0" err="1"/>
              <a:t>Soc</a:t>
            </a:r>
            <a:r>
              <a:rPr lang="en-US" sz="7200" dirty="0"/>
              <a:t> </a:t>
            </a:r>
            <a:r>
              <a:rPr lang="en-US" sz="7200" dirty="0" err="1"/>
              <a:t>Nephrol</a:t>
            </a:r>
            <a:r>
              <a:rPr lang="en-US" sz="7200" dirty="0"/>
              <a:t> </a:t>
            </a:r>
            <a:r>
              <a:rPr lang="en-US" sz="7200" b="1" dirty="0"/>
              <a:t>201</a:t>
            </a:r>
            <a:r>
              <a:rPr lang="en-US" sz="7200" dirty="0"/>
              <a:t>1; 22(10):1795-803</a:t>
            </a:r>
          </a:p>
          <a:p>
            <a:pPr>
              <a:lnSpc>
                <a:spcPct val="160000"/>
              </a:lnSpc>
            </a:pPr>
            <a:r>
              <a:rPr lang="en-US" sz="7200" dirty="0" err="1" smtClean="0"/>
              <a:t>Ozen</a:t>
            </a:r>
            <a:r>
              <a:rPr lang="en-US" sz="7200" dirty="0" smtClean="0"/>
              <a:t> </a:t>
            </a:r>
            <a:r>
              <a:rPr lang="en-US" sz="7200" dirty="0"/>
              <a:t>S et al. EULAR/PRINTO/PRES criteria for Henoch-</a:t>
            </a:r>
            <a:r>
              <a:rPr lang="en-US" sz="7200" dirty="0" err="1"/>
              <a:t>Schönlein</a:t>
            </a:r>
            <a:r>
              <a:rPr lang="en-US" sz="7200" dirty="0"/>
              <a:t> purpura, childhood </a:t>
            </a:r>
            <a:r>
              <a:rPr lang="en-US" sz="7200" dirty="0" err="1"/>
              <a:t>polyarteritis</a:t>
            </a:r>
            <a:r>
              <a:rPr lang="en-US" sz="7200" dirty="0"/>
              <a:t> </a:t>
            </a:r>
            <a:r>
              <a:rPr lang="en-US" sz="7200" dirty="0" err="1"/>
              <a:t>nodosa</a:t>
            </a:r>
            <a:r>
              <a:rPr lang="en-US" sz="7200" dirty="0"/>
              <a:t>, childhood Wegener granulomatosis and childhood </a:t>
            </a:r>
            <a:r>
              <a:rPr lang="en-US" sz="7200" dirty="0" err="1"/>
              <a:t>Takayasu</a:t>
            </a:r>
            <a:r>
              <a:rPr lang="en-US" sz="7200" dirty="0"/>
              <a:t> arteritis: Ankara 2008. Part II: Final classification criteria. Ann Rheum Dis </a:t>
            </a:r>
            <a:r>
              <a:rPr lang="en-US" sz="7200" b="1" dirty="0" smtClean="0"/>
              <a:t>2010</a:t>
            </a:r>
            <a:r>
              <a:rPr lang="en-US" sz="7200" dirty="0" smtClean="0"/>
              <a:t>; 69(5</a:t>
            </a:r>
            <a:r>
              <a:rPr lang="en-US" sz="7200" dirty="0"/>
              <a:t>):</a:t>
            </a:r>
            <a:r>
              <a:rPr lang="en-US" sz="7200" dirty="0" smtClean="0"/>
              <a:t>798-806</a:t>
            </a:r>
            <a:endParaRPr lang="en-US" sz="7200" dirty="0"/>
          </a:p>
          <a:p>
            <a:pPr>
              <a:lnSpc>
                <a:spcPct val="170000"/>
              </a:lnSpc>
            </a:pPr>
            <a:r>
              <a:rPr lang="en-US" sz="7200" dirty="0" smtClean="0"/>
              <a:t>Working </a:t>
            </a:r>
            <a:r>
              <a:rPr lang="en-US" sz="7200" dirty="0"/>
              <a:t>Group of the International IgA Nephropathy Network and the Renal Pathology Society </a:t>
            </a:r>
            <a:r>
              <a:rPr lang="en-US" sz="7200" dirty="0" err="1"/>
              <a:t>Cattran</a:t>
            </a:r>
            <a:r>
              <a:rPr lang="en-US" sz="7200" dirty="0"/>
              <a:t> DC, </a:t>
            </a:r>
            <a:r>
              <a:rPr lang="en-US" sz="7200" dirty="0" err="1"/>
              <a:t>Coppo</a:t>
            </a:r>
            <a:r>
              <a:rPr lang="en-US" sz="7200" dirty="0"/>
              <a:t> R, Cook HT, et al. The Oxford classification of IgA nephropathy: rationale </a:t>
            </a:r>
            <a:r>
              <a:rPr lang="en-US" sz="7200" dirty="0" err="1"/>
              <a:t>cliconicopathological</a:t>
            </a:r>
            <a:r>
              <a:rPr lang="en-US" sz="7200" dirty="0"/>
              <a:t> correlation and classification. Kidney </a:t>
            </a:r>
            <a:r>
              <a:rPr lang="en-US" sz="7200" dirty="0" err="1"/>
              <a:t>Int</a:t>
            </a:r>
            <a:r>
              <a:rPr lang="en-US" sz="7200" dirty="0"/>
              <a:t> </a:t>
            </a:r>
            <a:r>
              <a:rPr lang="en-US" sz="7200" b="1" dirty="0"/>
              <a:t>2009</a:t>
            </a:r>
            <a:r>
              <a:rPr lang="en-US" sz="7200" dirty="0" smtClean="0"/>
              <a:t>; 76534-545</a:t>
            </a:r>
            <a:endParaRPr lang="en-US" sz="7200" dirty="0"/>
          </a:p>
          <a:p>
            <a:pPr lvl="0">
              <a:lnSpc>
                <a:spcPct val="170000"/>
              </a:lnSpc>
            </a:pPr>
            <a:r>
              <a:rPr lang="el-GR" sz="7200" dirty="0" smtClean="0"/>
              <a:t>Τραχανά</a:t>
            </a:r>
            <a:r>
              <a:rPr lang="en-US" sz="7200" dirty="0" smtClean="0"/>
              <a:t> </a:t>
            </a:r>
            <a:r>
              <a:rPr lang="el-GR" sz="7200" dirty="0"/>
              <a:t>Μ. </a:t>
            </a:r>
            <a:r>
              <a:rPr lang="el-GR" sz="7200" dirty="0" smtClean="0"/>
              <a:t> </a:t>
            </a:r>
            <a:r>
              <a:rPr lang="el-GR" sz="7200" dirty="0"/>
              <a:t>Πορφύρα </a:t>
            </a:r>
            <a:r>
              <a:rPr lang="en-US" sz="7200" dirty="0"/>
              <a:t>Henoch</a:t>
            </a:r>
            <a:r>
              <a:rPr lang="el-GR" sz="7200" dirty="0"/>
              <a:t>-</a:t>
            </a:r>
            <a:r>
              <a:rPr lang="en-US" sz="7200" dirty="0" err="1"/>
              <a:t>Schonlein</a:t>
            </a:r>
            <a:r>
              <a:rPr lang="en-US" sz="7200" dirty="0"/>
              <a:t> </a:t>
            </a:r>
            <a:r>
              <a:rPr lang="el-GR" sz="7200" dirty="0"/>
              <a:t>: Νεώτερα δεδομένα για την αντιμετώπιση και πρόγνωση. Παιδιατρική Βορείου Ελλάδος, </a:t>
            </a:r>
            <a:r>
              <a:rPr lang="el-GR" sz="7200" dirty="0" smtClean="0"/>
              <a:t>19: </a:t>
            </a:r>
            <a:r>
              <a:rPr lang="el-GR" sz="7200" dirty="0"/>
              <a:t>352 – 359, </a:t>
            </a:r>
            <a:r>
              <a:rPr lang="el-GR" sz="7200" b="1" dirty="0" smtClean="0"/>
              <a:t>2007</a:t>
            </a:r>
            <a:r>
              <a:rPr lang="en-US" sz="7200" b="1" dirty="0"/>
              <a:t/>
            </a:r>
            <a:br>
              <a:rPr lang="en-US" sz="7200" b="1" dirty="0"/>
            </a:br>
            <a:endParaRPr lang="el-GR" sz="7200" b="1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35C11-F06F-4C04-99A9-7536AC622012}" type="slidenum">
              <a:rPr lang="el-GR" smtClean="0"/>
              <a:pPr/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933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rgbClr val="C00000"/>
                </a:solidFill>
              </a:rPr>
              <a:t>Ευχαριστούμε πολύ</a:t>
            </a:r>
            <a:endParaRPr lang="el-GR" sz="3600" b="1" dirty="0">
              <a:solidFill>
                <a:srgbClr val="C00000"/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35C11-F06F-4C04-99A9-7536AC622012}" type="slidenum">
              <a:rPr lang="el-GR" smtClean="0"/>
              <a:pPr/>
              <a:t>48</a:t>
            </a:fld>
            <a:endParaRPr lang="el-GR"/>
          </a:p>
        </p:txBody>
      </p:sp>
      <p:pic>
        <p:nvPicPr>
          <p:cNvPr id="6" name="5 - Εικόνα" descr="buck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2428868"/>
            <a:ext cx="4095750" cy="3533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6143668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buNone/>
            </a:pPr>
            <a:r>
              <a:rPr lang="el-GR" dirty="0" smtClean="0"/>
              <a:t>                     </a:t>
            </a:r>
            <a:r>
              <a:rPr lang="en-US" b="1" dirty="0" smtClean="0"/>
              <a:t>23/8/2018-13/9/2018:</a:t>
            </a:r>
            <a:endParaRPr lang="el-GR" b="1" dirty="0" smtClean="0"/>
          </a:p>
          <a:p>
            <a:pPr lvl="1">
              <a:lnSpc>
                <a:spcPct val="150000"/>
              </a:lnSpc>
              <a:buNone/>
            </a:pPr>
            <a:r>
              <a:rPr lang="el-GR" sz="2400" b="1" dirty="0" smtClean="0">
                <a:solidFill>
                  <a:srgbClr val="0070C0"/>
                </a:solidFill>
              </a:rPr>
              <a:t>   Εμμένουσα λευκωματουρία </a:t>
            </a:r>
            <a:r>
              <a:rPr lang="el-GR" sz="2400" b="1" dirty="0" err="1" smtClean="0">
                <a:solidFill>
                  <a:srgbClr val="0070C0"/>
                </a:solidFill>
              </a:rPr>
              <a:t>νεφρωσικού</a:t>
            </a:r>
            <a:r>
              <a:rPr lang="el-GR" sz="2400" b="1" dirty="0" smtClean="0">
                <a:solidFill>
                  <a:srgbClr val="0070C0"/>
                </a:solidFill>
              </a:rPr>
              <a:t> τύπου </a:t>
            </a:r>
            <a:r>
              <a:rPr lang="el-GR" sz="2400" dirty="0" smtClean="0"/>
              <a:t>(Λεύκωμα ούρων 24ωρου≈2 </a:t>
            </a:r>
            <a:r>
              <a:rPr lang="en-US" sz="2400" dirty="0" smtClean="0"/>
              <a:t>gr)</a:t>
            </a:r>
            <a:endParaRPr lang="el-GR" sz="2400" dirty="0" smtClean="0"/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0070C0"/>
                </a:solidFill>
              </a:rPr>
              <a:t>13/9/201</a:t>
            </a:r>
            <a:r>
              <a:rPr lang="el-GR" sz="2400" b="1" dirty="0" smtClean="0">
                <a:solidFill>
                  <a:srgbClr val="0070C0"/>
                </a:solidFill>
              </a:rPr>
              <a:t>, </a:t>
            </a:r>
            <a:r>
              <a:rPr lang="en-US" sz="2400" b="1" dirty="0" smtClean="0">
                <a:solidFill>
                  <a:srgbClr val="0070C0"/>
                </a:solidFill>
              </a:rPr>
              <a:t>B</a:t>
            </a:r>
            <a:r>
              <a:rPr lang="el-GR" sz="2400" b="1" dirty="0" err="1" smtClean="0">
                <a:solidFill>
                  <a:srgbClr val="0070C0"/>
                </a:solidFill>
              </a:rPr>
              <a:t>ιοψία</a:t>
            </a:r>
            <a:r>
              <a:rPr lang="el-GR" sz="2400" b="1" dirty="0" smtClean="0">
                <a:solidFill>
                  <a:srgbClr val="0070C0"/>
                </a:solidFill>
              </a:rPr>
              <a:t> νεφρού: </a:t>
            </a:r>
            <a:r>
              <a:rPr lang="el-GR" sz="2400" dirty="0" smtClean="0"/>
              <a:t>εναποθέσεις </a:t>
            </a:r>
            <a:r>
              <a:rPr lang="en-US" sz="2400" dirty="0" smtClean="0"/>
              <a:t>IgA</a:t>
            </a:r>
            <a:r>
              <a:rPr lang="el-GR" sz="2400" dirty="0" smtClean="0"/>
              <a:t> στο </a:t>
            </a:r>
            <a:r>
              <a:rPr lang="el-GR" sz="2400" dirty="0" err="1" smtClean="0"/>
              <a:t>μεσάγγειο</a:t>
            </a:r>
            <a:r>
              <a:rPr lang="el-GR" sz="2400" dirty="0" smtClean="0"/>
              <a:t>- </a:t>
            </a:r>
            <a:r>
              <a:rPr lang="el-GR" sz="2400" dirty="0" err="1" smtClean="0"/>
              <a:t>μεσαγγειουπερπλαστικές</a:t>
            </a:r>
            <a:r>
              <a:rPr lang="el-GR" sz="2400" dirty="0" smtClean="0"/>
              <a:t> αλλοιώσεις των σπειραμάτων και </a:t>
            </a:r>
            <a:r>
              <a:rPr lang="el-GR" sz="2400" dirty="0" err="1" smtClean="0"/>
              <a:t>ενδοτριχοειδική</a:t>
            </a:r>
            <a:r>
              <a:rPr lang="el-GR" sz="2400" dirty="0" smtClean="0"/>
              <a:t> υπερπλασία, χωρίς μηνοειδείς σχηματισμούς.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l-GR" sz="2400" dirty="0"/>
              <a:t> </a:t>
            </a:r>
            <a:r>
              <a:rPr lang="el-GR" sz="2400" dirty="0" smtClean="0"/>
              <a:t>    </a:t>
            </a:r>
            <a:r>
              <a:rPr lang="el-GR" sz="2400" b="1" dirty="0" smtClean="0">
                <a:solidFill>
                  <a:srgbClr val="0070C0"/>
                </a:solidFill>
              </a:rPr>
              <a:t>Στάδιο κατά </a:t>
            </a:r>
            <a:r>
              <a:rPr lang="en-US" sz="2400" b="1" dirty="0">
                <a:solidFill>
                  <a:srgbClr val="0070C0"/>
                </a:solidFill>
              </a:rPr>
              <a:t>Oxford </a:t>
            </a:r>
            <a:r>
              <a:rPr lang="el-GR" sz="2400" b="1" dirty="0" smtClean="0">
                <a:solidFill>
                  <a:srgbClr val="0070C0"/>
                </a:solidFill>
              </a:rPr>
              <a:t>Μ1Ε1</a:t>
            </a:r>
            <a:r>
              <a:rPr lang="en-US" sz="2400" b="1" dirty="0" smtClean="0">
                <a:solidFill>
                  <a:srgbClr val="0070C0"/>
                </a:solidFill>
              </a:rPr>
              <a:t>S1T0 </a:t>
            </a:r>
            <a:endParaRPr lang="el-GR" sz="2400" b="1" dirty="0" smtClean="0">
              <a:solidFill>
                <a:srgbClr val="0070C0"/>
              </a:solidFill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400" u="sng" dirty="0" smtClean="0"/>
              <a:t> </a:t>
            </a:r>
            <a:r>
              <a:rPr lang="el-GR" sz="2400" dirty="0" smtClean="0"/>
              <a:t>Έναρξη αγωγής με </a:t>
            </a:r>
            <a:r>
              <a:rPr lang="el-GR" sz="2400" dirty="0" err="1" smtClean="0"/>
              <a:t>Αζαθειοπρίνη</a:t>
            </a:r>
            <a:r>
              <a:rPr lang="el-GR" sz="2400" dirty="0" smtClean="0"/>
              <a:t> 50 </a:t>
            </a:r>
            <a:r>
              <a:rPr lang="en-US" sz="2400" dirty="0" smtClean="0"/>
              <a:t>mg x 1</a:t>
            </a:r>
            <a:endParaRPr lang="el-GR" sz="2400" dirty="0" smtClean="0"/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400" dirty="0" smtClean="0"/>
              <a:t>Σταδιακή μείωση της κορτιζόνης </a:t>
            </a:r>
            <a:r>
              <a:rPr lang="el-GR" sz="2400" dirty="0"/>
              <a:t> </a:t>
            </a:r>
            <a:r>
              <a:rPr lang="el-GR" sz="2400" dirty="0" smtClean="0"/>
              <a:t>(συνεχές σχήμα)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endParaRPr lang="el-GR" dirty="0" smtClean="0"/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endParaRPr lang="en-US" u="sng" dirty="0" smtClean="0"/>
          </a:p>
          <a:p>
            <a:pPr lvl="1">
              <a:buFont typeface="Wingdings" pitchFamily="2" charset="2"/>
              <a:buChar char="ü"/>
            </a:pPr>
            <a:endParaRPr lang="el-GR" dirty="0" smtClean="0"/>
          </a:p>
          <a:p>
            <a:pPr lvl="1">
              <a:buFont typeface="Wingdings" pitchFamily="2" charset="2"/>
              <a:buChar char="ü"/>
            </a:pP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9E08-7419-435B-829B-ADD2C50DE0E8}" type="slidenum">
              <a:rPr lang="el-GR" smtClean="0"/>
              <a:pPr/>
              <a:t>5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225404"/>
          </a:xfrm>
        </p:spPr>
        <p:txBody>
          <a:bodyPr>
            <a:noAutofit/>
          </a:bodyPr>
          <a:lstStyle/>
          <a:p>
            <a:r>
              <a:rPr lang="el-GR" sz="3200" b="1" dirty="0">
                <a:solidFill>
                  <a:srgbClr val="C00000"/>
                </a:solidFill>
              </a:rPr>
              <a:t>Επανέλεγχος στις 10/10/2018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480292"/>
            <a:ext cx="8820472" cy="5411807"/>
          </a:xfrm>
        </p:spPr>
        <p:txBody>
          <a:bodyPr/>
          <a:lstStyle/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400" dirty="0" smtClean="0"/>
              <a:t>Λεύκωμα ούρων 24ωρου ≈ 500 </a:t>
            </a:r>
            <a:r>
              <a:rPr lang="en-US" sz="2400" dirty="0" smtClean="0"/>
              <a:t>mg </a:t>
            </a:r>
            <a:r>
              <a:rPr lang="el-GR" sz="2400" dirty="0" smtClean="0"/>
              <a:t> (</a:t>
            </a:r>
            <a:r>
              <a:rPr lang="el-GR" sz="2400" dirty="0" smtClean="0">
                <a:latin typeface="Calibri"/>
              </a:rPr>
              <a:t>↓)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l-GR" sz="2400" dirty="0">
                <a:latin typeface="Calibri"/>
              </a:rPr>
              <a:t> </a:t>
            </a:r>
            <a:r>
              <a:rPr lang="el-GR" sz="2400" dirty="0" smtClean="0">
                <a:latin typeface="Calibri"/>
              </a:rPr>
              <a:t>   </a:t>
            </a:r>
            <a:r>
              <a:rPr lang="el-GR" sz="2400" dirty="0" smtClean="0"/>
              <a:t>με μικροσκοπική αιματουρία (ερυθρά: 25-30 </a:t>
            </a:r>
            <a:r>
              <a:rPr lang="el-GR" sz="2400" dirty="0" err="1" smtClean="0"/>
              <a:t>κ.ο.π</a:t>
            </a:r>
            <a:r>
              <a:rPr lang="el-GR" sz="2400" dirty="0" smtClean="0"/>
              <a:t>)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400" dirty="0" smtClean="0"/>
              <a:t>Αύξηση δόσης </a:t>
            </a:r>
            <a:r>
              <a:rPr lang="el-GR" sz="2400" dirty="0" err="1" smtClean="0"/>
              <a:t>Αζαθειοπρίμης</a:t>
            </a:r>
            <a:r>
              <a:rPr lang="el-GR" sz="2400" dirty="0" smtClean="0"/>
              <a:t> σε 75 </a:t>
            </a:r>
            <a:r>
              <a:rPr lang="en-US" sz="2400" dirty="0" smtClean="0"/>
              <a:t>mg x 1 </a:t>
            </a:r>
            <a:r>
              <a:rPr lang="el-GR" sz="2400" dirty="0" smtClean="0"/>
              <a:t>και μείωση της </a:t>
            </a:r>
            <a:r>
              <a:rPr lang="el-GR" sz="2400" dirty="0" err="1" smtClean="0"/>
              <a:t>πρεδνιζολόνης</a:t>
            </a:r>
            <a:r>
              <a:rPr lang="el-GR" sz="2400" dirty="0" smtClean="0"/>
              <a:t> </a:t>
            </a:r>
            <a:r>
              <a:rPr lang="en-US" sz="2400" dirty="0" err="1" smtClean="0"/>
              <a:t>p.os</a:t>
            </a:r>
            <a:r>
              <a:rPr lang="en-US" sz="2400" dirty="0" smtClean="0"/>
              <a:t> </a:t>
            </a:r>
            <a:r>
              <a:rPr lang="el-GR" sz="2400" dirty="0" smtClean="0"/>
              <a:t>15 </a:t>
            </a:r>
            <a:r>
              <a:rPr lang="en-US" sz="2400" dirty="0" smtClean="0"/>
              <a:t>mg </a:t>
            </a:r>
            <a:r>
              <a:rPr lang="el-GR" sz="2400" b="1" dirty="0" smtClean="0"/>
              <a:t>(παρήμερο σχήμα)</a:t>
            </a:r>
          </a:p>
          <a:p>
            <a:pPr>
              <a:lnSpc>
                <a:spcPct val="150000"/>
              </a:lnSpc>
              <a:buNone/>
            </a:pP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9E08-7419-435B-829B-ADD2C50DE0E8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1560" y="3068960"/>
            <a:ext cx="8532440" cy="1143000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solidFill>
                  <a:srgbClr val="C00000"/>
                </a:solidFill>
              </a:rPr>
              <a:t>Αλλεργική πορφύρα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Henoch-Schonlein</a:t>
            </a:r>
            <a:r>
              <a:rPr lang="el-GR" sz="2800" b="1" dirty="0" smtClean="0">
                <a:solidFill>
                  <a:srgbClr val="C00000"/>
                </a:solidFill>
              </a:rPr>
              <a:t> </a:t>
            </a:r>
            <a:endParaRPr lang="el-GR" sz="2800" b="1" dirty="0">
              <a:solidFill>
                <a:srgbClr val="C00000"/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35C11-F06F-4C04-99A9-7536AC622012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el-GR" sz="3200" b="1" dirty="0" smtClean="0">
                <a:solidFill>
                  <a:srgbClr val="C00000"/>
                </a:solidFill>
              </a:rPr>
              <a:t>Ιστορικά στοιχεία</a:t>
            </a:r>
            <a:endParaRPr lang="el-GR" sz="3200" b="1" dirty="0">
              <a:solidFill>
                <a:srgbClr val="C00000"/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35C11-F06F-4C04-99A9-7536AC622012}" type="slidenum">
              <a:rPr lang="el-GR" smtClean="0"/>
              <a:pPr/>
              <a:t>8</a:t>
            </a:fld>
            <a:endParaRPr lang="el-GR"/>
          </a:p>
        </p:txBody>
      </p:sp>
      <p:sp>
        <p:nvSpPr>
          <p:cNvPr id="6" name="1 - Θέση περιεχομένου"/>
          <p:cNvSpPr>
            <a:spLocks noGrp="1"/>
          </p:cNvSpPr>
          <p:nvPr>
            <p:ph idx="1"/>
          </p:nvPr>
        </p:nvSpPr>
        <p:spPr>
          <a:xfrm>
            <a:off x="457200" y="1000108"/>
            <a:ext cx="8472518" cy="535785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el-GR" b="1" dirty="0" smtClean="0"/>
          </a:p>
          <a:p>
            <a:r>
              <a:rPr lang="el-GR" sz="2400" dirty="0" smtClean="0">
                <a:cs typeface="Arial" pitchFamily="34" charset="0"/>
              </a:rPr>
              <a:t>1801: ο </a:t>
            </a:r>
            <a:r>
              <a:rPr lang="el-GR" sz="2400" dirty="0" err="1" smtClean="0">
                <a:cs typeface="Arial" pitchFamily="34" charset="0"/>
              </a:rPr>
              <a:t>Heberden</a:t>
            </a:r>
            <a:r>
              <a:rPr lang="el-GR" sz="2400" dirty="0" smtClean="0">
                <a:cs typeface="Arial" pitchFamily="34" charset="0"/>
              </a:rPr>
              <a:t> περιέγραψε σε 5χρονο αγόρι</a:t>
            </a:r>
          </a:p>
          <a:p>
            <a:pPr>
              <a:buNone/>
            </a:pPr>
            <a:r>
              <a:rPr lang="el-GR" sz="2400" dirty="0" smtClean="0">
                <a:cs typeface="Arial" pitchFamily="34" charset="0"/>
              </a:rPr>
              <a:t>              νόσο με </a:t>
            </a:r>
            <a:r>
              <a:rPr lang="el-GR" sz="2400" b="1" dirty="0" smtClean="0">
                <a:solidFill>
                  <a:srgbClr val="0070C0"/>
                </a:solidFill>
                <a:cs typeface="Arial" pitchFamily="34" charset="0"/>
              </a:rPr>
              <a:t>κοιλιαλγία, αιματουρία, </a:t>
            </a:r>
          </a:p>
          <a:p>
            <a:pPr>
              <a:buNone/>
            </a:pPr>
            <a:r>
              <a:rPr lang="el-GR" sz="2400" dirty="0" smtClean="0">
                <a:cs typeface="Arial" pitchFamily="34" charset="0"/>
              </a:rPr>
              <a:t>              </a:t>
            </a:r>
            <a:r>
              <a:rPr lang="el-GR" sz="2400" b="1" dirty="0" err="1" smtClean="0">
                <a:solidFill>
                  <a:srgbClr val="0070C0"/>
                </a:solidFill>
                <a:cs typeface="Arial" pitchFamily="34" charset="0"/>
              </a:rPr>
              <a:t>αιματοχεσία</a:t>
            </a:r>
            <a:r>
              <a:rPr lang="el-GR" sz="2400" b="1" dirty="0" smtClean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l-GR" sz="2400" b="1" dirty="0" smtClean="0">
                <a:cs typeface="Arial" pitchFamily="34" charset="0"/>
              </a:rPr>
              <a:t>και</a:t>
            </a:r>
            <a:r>
              <a:rPr lang="el-GR" sz="2400" b="1" dirty="0" smtClean="0">
                <a:solidFill>
                  <a:srgbClr val="0070C0"/>
                </a:solidFill>
                <a:cs typeface="Arial" pitchFamily="34" charset="0"/>
              </a:rPr>
              <a:t> πορφύρα στα κάτω άκρα </a:t>
            </a:r>
          </a:p>
          <a:p>
            <a:pPr>
              <a:buNone/>
            </a:pPr>
            <a:endParaRPr lang="el-GR" sz="2400" dirty="0" smtClean="0">
              <a:cs typeface="Arial" pitchFamily="34" charset="0"/>
            </a:endParaRPr>
          </a:p>
          <a:p>
            <a:r>
              <a:rPr lang="el-GR" sz="2400" dirty="0" smtClean="0">
                <a:cs typeface="Arial" pitchFamily="34" charset="0"/>
              </a:rPr>
              <a:t>1837: ο </a:t>
            </a:r>
            <a:r>
              <a:rPr lang="en-US" sz="2400" dirty="0" smtClean="0">
                <a:cs typeface="Arial" pitchFamily="34" charset="0"/>
              </a:rPr>
              <a:t>Johann </a:t>
            </a:r>
            <a:r>
              <a:rPr lang="en-US" sz="2400" dirty="0" err="1" smtClean="0">
                <a:cs typeface="Arial" pitchFamily="34" charset="0"/>
              </a:rPr>
              <a:t>Schönlein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l-GR" sz="2400" dirty="0" smtClean="0">
                <a:cs typeface="Arial" pitchFamily="34" charset="0"/>
              </a:rPr>
              <a:t>περιέγραψε  </a:t>
            </a:r>
          </a:p>
          <a:p>
            <a:pPr>
              <a:buNone/>
            </a:pPr>
            <a:r>
              <a:rPr lang="el-GR" sz="2400" dirty="0" smtClean="0">
                <a:cs typeface="Arial" pitchFamily="34" charset="0"/>
              </a:rPr>
              <a:t>              σύνδρομο </a:t>
            </a:r>
            <a:r>
              <a:rPr lang="el-GR" sz="2400" b="1" dirty="0" smtClean="0">
                <a:solidFill>
                  <a:srgbClr val="0070C0"/>
                </a:solidFill>
                <a:cs typeface="Arial" pitchFamily="34" charset="0"/>
              </a:rPr>
              <a:t>πορφύρας με αρθραλγίες </a:t>
            </a:r>
          </a:p>
          <a:p>
            <a:pPr>
              <a:buNone/>
            </a:pPr>
            <a:r>
              <a:rPr lang="el-GR" sz="2400" dirty="0" smtClean="0">
                <a:cs typeface="Arial" pitchFamily="34" charset="0"/>
              </a:rPr>
              <a:t>              και </a:t>
            </a:r>
            <a:r>
              <a:rPr lang="el-GR" sz="2400" b="1" dirty="0" smtClean="0">
                <a:solidFill>
                  <a:srgbClr val="0070C0"/>
                </a:solidFill>
                <a:cs typeface="Arial" pitchFamily="34" charset="0"/>
              </a:rPr>
              <a:t>ίζημα στα ούρα</a:t>
            </a:r>
            <a:r>
              <a:rPr lang="el-GR" sz="2400" dirty="0" smtClean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l-GR" sz="2400" dirty="0" smtClean="0">
                <a:cs typeface="Arial" pitchFamily="34" charset="0"/>
              </a:rPr>
              <a:t>σε παιδιά </a:t>
            </a:r>
          </a:p>
          <a:p>
            <a:pPr>
              <a:buNone/>
            </a:pPr>
            <a:endParaRPr lang="el-GR" sz="2400" dirty="0" smtClean="0">
              <a:cs typeface="Arial" pitchFamily="34" charset="0"/>
            </a:endParaRPr>
          </a:p>
          <a:p>
            <a:r>
              <a:rPr lang="el-GR" sz="2400" dirty="0" smtClean="0">
                <a:cs typeface="Arial" pitchFamily="34" charset="0"/>
              </a:rPr>
              <a:t>1868: ο </a:t>
            </a:r>
            <a:r>
              <a:rPr lang="en-US" sz="2400" dirty="0" smtClean="0">
                <a:cs typeface="Arial" pitchFamily="34" charset="0"/>
              </a:rPr>
              <a:t>Eduard </a:t>
            </a:r>
            <a:r>
              <a:rPr lang="en-US" sz="2400" dirty="0" err="1" smtClean="0">
                <a:cs typeface="Arial" pitchFamily="34" charset="0"/>
              </a:rPr>
              <a:t>Henoch</a:t>
            </a:r>
            <a:r>
              <a:rPr lang="en-US" sz="2400" dirty="0" smtClean="0">
                <a:cs typeface="Arial" pitchFamily="34" charset="0"/>
              </a:rPr>
              <a:t>, </a:t>
            </a:r>
            <a:r>
              <a:rPr lang="el-GR" sz="2400" dirty="0" smtClean="0">
                <a:cs typeface="Arial" pitchFamily="34" charset="0"/>
              </a:rPr>
              <a:t>μαθητής του </a:t>
            </a:r>
            <a:r>
              <a:rPr lang="en-US" sz="2400" dirty="0" err="1" smtClean="0">
                <a:cs typeface="Arial" pitchFamily="34" charset="0"/>
              </a:rPr>
              <a:t>Schönlein</a:t>
            </a:r>
            <a:r>
              <a:rPr lang="en-US" sz="2400" dirty="0" smtClean="0">
                <a:cs typeface="Arial" pitchFamily="34" charset="0"/>
              </a:rPr>
              <a:t>, </a:t>
            </a:r>
            <a:endParaRPr lang="el-GR" sz="2400" dirty="0" smtClean="0">
              <a:cs typeface="Arial" pitchFamily="34" charset="0"/>
            </a:endParaRPr>
          </a:p>
          <a:p>
            <a:pPr>
              <a:buNone/>
            </a:pPr>
            <a:r>
              <a:rPr lang="el-GR" sz="2400" dirty="0" smtClean="0">
                <a:cs typeface="Arial" pitchFamily="34" charset="0"/>
              </a:rPr>
              <a:t>              συσχέτισε την </a:t>
            </a:r>
            <a:r>
              <a:rPr lang="el-GR" sz="2400" b="1" dirty="0" smtClean="0">
                <a:solidFill>
                  <a:srgbClr val="0070C0"/>
                </a:solidFill>
                <a:cs typeface="Arial" pitchFamily="34" charset="0"/>
              </a:rPr>
              <a:t>κοιλιαλγία</a:t>
            </a:r>
            <a:r>
              <a:rPr lang="el-GR" sz="2400" dirty="0" smtClean="0">
                <a:solidFill>
                  <a:srgbClr val="00B0F0"/>
                </a:solidFill>
                <a:cs typeface="Arial" pitchFamily="34" charset="0"/>
              </a:rPr>
              <a:t> </a:t>
            </a:r>
            <a:r>
              <a:rPr lang="el-GR" sz="2400" dirty="0" smtClean="0">
                <a:cs typeface="Arial" pitchFamily="34" charset="0"/>
              </a:rPr>
              <a:t>και τη </a:t>
            </a:r>
            <a:r>
              <a:rPr lang="el-GR" sz="2400" b="1" dirty="0" smtClean="0">
                <a:solidFill>
                  <a:srgbClr val="0070C0"/>
                </a:solidFill>
                <a:cs typeface="Arial" pitchFamily="34" charset="0"/>
              </a:rPr>
              <a:t>νεφρική συμμετοχή</a:t>
            </a:r>
          </a:p>
          <a:p>
            <a:pPr>
              <a:buNone/>
            </a:pPr>
            <a:r>
              <a:rPr lang="el-GR" sz="2400" dirty="0" smtClean="0">
                <a:cs typeface="Arial" pitchFamily="34" charset="0"/>
              </a:rPr>
              <a:t>              στο σύνδρομο</a:t>
            </a:r>
          </a:p>
          <a:p>
            <a:pPr>
              <a:buNone/>
            </a:pPr>
            <a:endParaRPr lang="el-GR" sz="2400" dirty="0" smtClean="0">
              <a:cs typeface="Arial" pitchFamily="34" charset="0"/>
            </a:endParaRPr>
          </a:p>
          <a:p>
            <a:r>
              <a:rPr lang="el-GR" sz="2400" dirty="0" smtClean="0">
                <a:cs typeface="Arial" pitchFamily="34" charset="0"/>
              </a:rPr>
              <a:t>1968: Ο </a:t>
            </a:r>
            <a:r>
              <a:rPr lang="en-US" sz="2400" dirty="0" smtClean="0">
                <a:cs typeface="Arial" pitchFamily="34" charset="0"/>
              </a:rPr>
              <a:t>Jean Berger</a:t>
            </a:r>
            <a:r>
              <a:rPr lang="el-GR" sz="2400" dirty="0" smtClean="0">
                <a:cs typeface="Arial" pitchFamily="34" charset="0"/>
              </a:rPr>
              <a:t>, πρωτοπόρος Γάλλος </a:t>
            </a:r>
            <a:r>
              <a:rPr lang="el-GR" sz="2400" dirty="0" err="1" smtClean="0">
                <a:cs typeface="Arial" pitchFamily="34" charset="0"/>
              </a:rPr>
              <a:t>παθολογοανατόμοος</a:t>
            </a:r>
            <a:r>
              <a:rPr lang="el-GR" sz="2400" dirty="0" smtClean="0"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el-GR" sz="2400" dirty="0">
                <a:cs typeface="Arial" pitchFamily="34" charset="0"/>
              </a:rPr>
              <a:t> </a:t>
            </a:r>
            <a:r>
              <a:rPr lang="el-GR" sz="2400" dirty="0" smtClean="0">
                <a:cs typeface="Arial" pitchFamily="34" charset="0"/>
              </a:rPr>
              <a:t>              </a:t>
            </a:r>
            <a:r>
              <a:rPr lang="el-GR" sz="2400" dirty="0" smtClean="0">
                <a:cs typeface="Arial" pitchFamily="34" charset="0"/>
              </a:rPr>
              <a:t>και </a:t>
            </a:r>
            <a:r>
              <a:rPr lang="el-GR" sz="2400" dirty="0" smtClean="0">
                <a:cs typeface="Arial" pitchFamily="34" charset="0"/>
              </a:rPr>
              <a:t>ο </a:t>
            </a:r>
            <a:r>
              <a:rPr lang="en-US" sz="2400" dirty="0" err="1" smtClean="0">
                <a:cs typeface="Arial" pitchFamily="34" charset="0"/>
              </a:rPr>
              <a:t>Hinglais</a:t>
            </a:r>
            <a:r>
              <a:rPr lang="en-US" sz="2400" dirty="0" smtClean="0">
                <a:cs typeface="Arial" pitchFamily="34" charset="0"/>
              </a:rPr>
              <a:t>, </a:t>
            </a:r>
            <a:r>
              <a:rPr lang="el-GR" sz="2400" dirty="0" smtClean="0">
                <a:cs typeface="Arial" pitchFamily="34" charset="0"/>
              </a:rPr>
              <a:t>περιέγραψαν πρώτοι </a:t>
            </a:r>
          </a:p>
          <a:p>
            <a:pPr>
              <a:buNone/>
            </a:pPr>
            <a:r>
              <a:rPr lang="el-GR" sz="2400" dirty="0" smtClean="0">
                <a:cs typeface="Arial" pitchFamily="34" charset="0"/>
              </a:rPr>
              <a:t>              τις </a:t>
            </a:r>
            <a:r>
              <a:rPr lang="el-GR" sz="2400" b="1" dirty="0" smtClean="0">
                <a:solidFill>
                  <a:srgbClr val="0070C0"/>
                </a:solidFill>
                <a:cs typeface="Arial" pitchFamily="34" charset="0"/>
              </a:rPr>
              <a:t>εναποθέσεις </a:t>
            </a:r>
            <a:r>
              <a:rPr lang="en-US" sz="2400" b="1" dirty="0" err="1" smtClean="0">
                <a:solidFill>
                  <a:srgbClr val="0070C0"/>
                </a:solidFill>
                <a:cs typeface="Arial" pitchFamily="34" charset="0"/>
              </a:rPr>
              <a:t>IgA</a:t>
            </a:r>
            <a:r>
              <a:rPr lang="en-US" sz="2400" dirty="0" smtClean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cs typeface="Arial" pitchFamily="34" charset="0"/>
              </a:rPr>
              <a:t>(Berger’s disease)</a:t>
            </a:r>
          </a:p>
          <a:p>
            <a:endParaRPr lang="el-GR" sz="2800" dirty="0"/>
          </a:p>
        </p:txBody>
      </p:sp>
      <p:pic>
        <p:nvPicPr>
          <p:cNvPr id="7" name="Picture 4" descr="C:\Users\user\Desktop\6ο έτος\Παιδιατρική\εικόνες\slide_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928670"/>
            <a:ext cx="1519234" cy="1357322"/>
          </a:xfrm>
          <a:prstGeom prst="rect">
            <a:avLst/>
          </a:prstGeom>
          <a:noFill/>
        </p:spPr>
      </p:pic>
      <p:pic>
        <p:nvPicPr>
          <p:cNvPr id="8" name="Picture 4"/>
          <p:cNvPicPr preferRelativeResize="0">
            <a:picLocks noChangeArrowheads="1"/>
          </p:cNvPicPr>
          <p:nvPr/>
        </p:nvPicPr>
        <p:blipFill>
          <a:blip r:embed="rId3" cstate="print"/>
          <a:srcRect r="2220" b="17094"/>
          <a:stretch>
            <a:fillRect/>
          </a:stretch>
        </p:blipFill>
        <p:spPr bwMode="auto">
          <a:xfrm>
            <a:off x="7286644" y="2357430"/>
            <a:ext cx="1519200" cy="13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9" name="Picture 3"/>
          <p:cNvPicPr preferRelativeResize="0">
            <a:picLocks noChangeArrowheads="1"/>
          </p:cNvPicPr>
          <p:nvPr/>
        </p:nvPicPr>
        <p:blipFill>
          <a:blip r:embed="rId4" cstate="print"/>
          <a:srcRect l="1704" t="11458" r="1704" b="16112"/>
          <a:stretch>
            <a:fillRect/>
          </a:stretch>
        </p:blipFill>
        <p:spPr bwMode="auto">
          <a:xfrm>
            <a:off x="7286644" y="3786190"/>
            <a:ext cx="1519200" cy="13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" name="Picture 3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44" y="5214950"/>
            <a:ext cx="151920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-252536" y="558169"/>
            <a:ext cx="6984776" cy="1143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H </a:t>
            </a:r>
            <a:r>
              <a:rPr lang="el-GR" sz="2800" b="1" dirty="0" smtClean="0">
                <a:solidFill>
                  <a:srgbClr val="C00000"/>
                </a:solidFill>
              </a:rPr>
              <a:t>συ</a:t>
            </a:r>
            <a:r>
              <a:rPr lang="el-GR" sz="2800" b="1" dirty="0">
                <a:solidFill>
                  <a:srgbClr val="C00000"/>
                </a:solidFill>
              </a:rPr>
              <a:t>μ</a:t>
            </a:r>
            <a:r>
              <a:rPr lang="el-GR" sz="2800" b="1" dirty="0" smtClean="0">
                <a:solidFill>
                  <a:srgbClr val="C00000"/>
                </a:solidFill>
              </a:rPr>
              <a:t>βολή του γάλλου </a:t>
            </a:r>
            <a:r>
              <a:rPr lang="en-US" sz="2800" b="1" dirty="0" smtClean="0">
                <a:solidFill>
                  <a:srgbClr val="C00000"/>
                </a:solidFill>
              </a:rPr>
              <a:t>Berger</a:t>
            </a:r>
            <a:r>
              <a:rPr lang="el-GR" sz="2800" b="1" dirty="0" smtClean="0">
                <a:solidFill>
                  <a:srgbClr val="C00000"/>
                </a:solidFill>
              </a:rPr>
              <a:t>  </a:t>
            </a:r>
            <a:br>
              <a:rPr lang="el-GR" sz="2800" b="1" dirty="0" smtClean="0">
                <a:solidFill>
                  <a:srgbClr val="C00000"/>
                </a:solidFill>
              </a:rPr>
            </a:br>
            <a:r>
              <a:rPr lang="el-GR" sz="2800" b="1" dirty="0" smtClean="0">
                <a:solidFill>
                  <a:srgbClr val="C00000"/>
                </a:solidFill>
              </a:rPr>
              <a:t>στα νοσήματα  με εναποθέσεις </a:t>
            </a:r>
            <a:r>
              <a:rPr lang="en-US" sz="2800" b="1" dirty="0" smtClean="0">
                <a:solidFill>
                  <a:srgbClr val="C00000"/>
                </a:solidFill>
              </a:rPr>
              <a:t>IgA  </a:t>
            </a:r>
            <a:endParaRPr lang="el-GR" sz="2800" b="1" dirty="0">
              <a:solidFill>
                <a:srgbClr val="C0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2060848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b="1" dirty="0" smtClean="0"/>
              <a:t>Κλασσικό άρθρο των </a:t>
            </a:r>
            <a:r>
              <a:rPr lang="fr-FR" b="1" dirty="0" smtClean="0"/>
              <a:t>Berger J</a:t>
            </a:r>
            <a:r>
              <a:rPr lang="el-GR" b="1" dirty="0" smtClean="0"/>
              <a:t> και </a:t>
            </a:r>
            <a:r>
              <a:rPr lang="fr-FR" b="1" dirty="0" err="1" smtClean="0"/>
              <a:t>Hinglais</a:t>
            </a:r>
            <a:r>
              <a:rPr lang="fr-FR" b="1" dirty="0" smtClean="0"/>
              <a:t> N</a:t>
            </a:r>
            <a:r>
              <a:rPr lang="el-GR" b="1" dirty="0" smtClean="0"/>
              <a:t>:</a:t>
            </a:r>
            <a:r>
              <a:rPr lang="fr-FR" b="1" dirty="0" smtClean="0"/>
              <a:t> </a:t>
            </a:r>
            <a:endParaRPr lang="el-GR" b="1" dirty="0" smtClean="0"/>
          </a:p>
          <a:p>
            <a:pPr marL="0" indent="0">
              <a:buNone/>
            </a:pPr>
            <a:r>
              <a:rPr lang="el-GR" dirty="0" smtClean="0"/>
              <a:t>	</a:t>
            </a:r>
            <a:r>
              <a:rPr lang="fr-FR" i="1" dirty="0" smtClean="0"/>
              <a:t>Les </a:t>
            </a:r>
            <a:r>
              <a:rPr lang="fr-FR" i="1" dirty="0"/>
              <a:t>dépôts </a:t>
            </a:r>
            <a:r>
              <a:rPr lang="fr-FR" i="1" dirty="0" err="1" smtClean="0"/>
              <a:t>intercapillaires</a:t>
            </a:r>
            <a:r>
              <a:rPr lang="fr-FR" i="1" dirty="0" smtClean="0"/>
              <a:t> d’</a:t>
            </a:r>
            <a:r>
              <a:rPr lang="fr-FR" i="1" dirty="0" err="1" smtClean="0"/>
              <a:t>IgA-IgG</a:t>
            </a:r>
            <a:r>
              <a:rPr lang="fr-FR" i="1" dirty="0" smtClean="0"/>
              <a:t>.</a:t>
            </a:r>
          </a:p>
          <a:p>
            <a:pPr marL="0" indent="0">
              <a:buNone/>
            </a:pPr>
            <a:r>
              <a:rPr lang="el-GR" i="1" dirty="0" smtClean="0"/>
              <a:t>	</a:t>
            </a:r>
            <a:r>
              <a:rPr lang="en-US" i="1" dirty="0" smtClean="0"/>
              <a:t>J </a:t>
            </a:r>
            <a:r>
              <a:rPr lang="en-US" i="1" dirty="0" err="1" smtClean="0"/>
              <a:t>Urol</a:t>
            </a:r>
            <a:r>
              <a:rPr lang="en-US" i="1" dirty="0" smtClean="0"/>
              <a:t> </a:t>
            </a:r>
            <a:r>
              <a:rPr lang="en-US" i="1" dirty="0" err="1" smtClean="0"/>
              <a:t>Nephrol</a:t>
            </a:r>
            <a:r>
              <a:rPr lang="en-US" i="1" dirty="0" smtClean="0"/>
              <a:t> </a:t>
            </a:r>
            <a:r>
              <a:rPr lang="en-US" b="1" i="1" u="sng" dirty="0" smtClean="0"/>
              <a:t>1968</a:t>
            </a:r>
            <a:r>
              <a:rPr lang="en-US" i="1" dirty="0" smtClean="0"/>
              <a:t>; 74: 694–695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0" indent="0">
              <a:buNone/>
            </a:pPr>
            <a:r>
              <a:rPr lang="el-GR" dirty="0" smtClean="0"/>
              <a:t>Οι παρατηρήσεις του </a:t>
            </a:r>
            <a:r>
              <a:rPr lang="en-US" dirty="0"/>
              <a:t>B</a:t>
            </a:r>
            <a:r>
              <a:rPr lang="en-US" dirty="0" smtClean="0"/>
              <a:t>erger </a:t>
            </a:r>
            <a:r>
              <a:rPr lang="en-US" dirty="0" err="1" smtClean="0"/>
              <a:t>Berger</a:t>
            </a:r>
            <a:r>
              <a:rPr lang="en-US" dirty="0" smtClean="0"/>
              <a:t>  </a:t>
            </a:r>
            <a:r>
              <a:rPr lang="el-GR" dirty="0" smtClean="0"/>
              <a:t>επεκτάθηκαν με την περιγραφή </a:t>
            </a:r>
            <a:r>
              <a:rPr lang="el-GR" b="1" dirty="0" err="1" smtClean="0"/>
              <a:t>μεσαγγειακών</a:t>
            </a:r>
            <a:r>
              <a:rPr lang="el-GR" b="1" dirty="0" smtClean="0"/>
              <a:t> εναποθέσεων Ι</a:t>
            </a:r>
            <a:r>
              <a:rPr lang="en-US" b="1" dirty="0" err="1" smtClean="0"/>
              <a:t>gA–IgG</a:t>
            </a:r>
            <a:r>
              <a:rPr lang="el-GR" b="1" dirty="0" smtClean="0"/>
              <a:t> </a:t>
            </a:r>
            <a:r>
              <a:rPr lang="el-GR" dirty="0" smtClean="0"/>
              <a:t>σε 55 ασθενείς. </a:t>
            </a:r>
          </a:p>
          <a:p>
            <a:pPr marL="0" indent="0">
              <a:buNone/>
            </a:pPr>
            <a:r>
              <a:rPr lang="el-GR" dirty="0" smtClean="0"/>
              <a:t>	</a:t>
            </a:r>
            <a:r>
              <a:rPr lang="en-US" i="1" dirty="0" smtClean="0"/>
              <a:t>Berger </a:t>
            </a:r>
            <a:r>
              <a:rPr lang="en-US" i="1" dirty="0"/>
              <a:t>J. IgA glomerular deposits in renal disease. </a:t>
            </a:r>
            <a:endParaRPr lang="el-GR" i="1" dirty="0" smtClean="0"/>
          </a:p>
          <a:p>
            <a:pPr marL="0" indent="0">
              <a:buNone/>
            </a:pPr>
            <a:r>
              <a:rPr lang="el-GR" i="1" dirty="0"/>
              <a:t>	</a:t>
            </a:r>
            <a:r>
              <a:rPr lang="en-US" i="1" dirty="0" smtClean="0"/>
              <a:t>Transplant</a:t>
            </a:r>
            <a:r>
              <a:rPr lang="el-GR" i="1" dirty="0" smtClean="0"/>
              <a:t> </a:t>
            </a:r>
            <a:r>
              <a:rPr lang="en-US" i="1" dirty="0" smtClean="0"/>
              <a:t>Proc </a:t>
            </a:r>
            <a:r>
              <a:rPr lang="en-US" b="1" i="1" u="sng" dirty="0"/>
              <a:t>1969</a:t>
            </a:r>
            <a:r>
              <a:rPr lang="en-US" i="1" dirty="0"/>
              <a:t>; 1: 939–944</a:t>
            </a:r>
            <a:r>
              <a:rPr lang="en-US" dirty="0"/>
              <a:t>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just">
              <a:buNone/>
            </a:pPr>
            <a:r>
              <a:rPr lang="el-GR" b="1" dirty="0" smtClean="0">
                <a:solidFill>
                  <a:srgbClr val="0070C0"/>
                </a:solidFill>
              </a:rPr>
              <a:t>Οι εναποθέσεις </a:t>
            </a:r>
            <a:r>
              <a:rPr lang="en-US" b="1" dirty="0" smtClean="0">
                <a:solidFill>
                  <a:srgbClr val="0070C0"/>
                </a:solidFill>
              </a:rPr>
              <a:t>IgA </a:t>
            </a:r>
            <a:r>
              <a:rPr lang="el-GR" b="1" dirty="0">
                <a:solidFill>
                  <a:srgbClr val="0070C0"/>
                </a:solidFill>
              </a:rPr>
              <a:t> </a:t>
            </a:r>
            <a:r>
              <a:rPr lang="el-GR" b="1" dirty="0" smtClean="0">
                <a:solidFill>
                  <a:srgbClr val="0070C0"/>
                </a:solidFill>
              </a:rPr>
              <a:t>έχουν  </a:t>
            </a:r>
            <a:r>
              <a:rPr lang="el-GR" b="1" dirty="0" smtClean="0">
                <a:solidFill>
                  <a:srgbClr val="0070C0"/>
                </a:solidFill>
              </a:rPr>
              <a:t>επίσης παρατηρηθεί στον </a:t>
            </a:r>
            <a:r>
              <a:rPr lang="el-GR" b="1" dirty="0" err="1" smtClean="0">
                <a:solidFill>
                  <a:srgbClr val="0070C0"/>
                </a:solidFill>
              </a:rPr>
              <a:t>Ερυθηματώδη</a:t>
            </a:r>
            <a:r>
              <a:rPr lang="el-GR" b="1" dirty="0" smtClean="0">
                <a:solidFill>
                  <a:srgbClr val="0070C0"/>
                </a:solidFill>
              </a:rPr>
              <a:t> λύκο και την νεφρίτιδα της πορφύρας </a:t>
            </a:r>
            <a:r>
              <a:rPr lang="en-US" b="1" dirty="0" smtClean="0">
                <a:solidFill>
                  <a:srgbClr val="0070C0"/>
                </a:solidFill>
              </a:rPr>
              <a:t>Henoch–</a:t>
            </a:r>
            <a:r>
              <a:rPr lang="en-US" b="1" dirty="0" err="1" smtClean="0">
                <a:solidFill>
                  <a:srgbClr val="0070C0"/>
                </a:solidFill>
              </a:rPr>
              <a:t>Schφnlein</a:t>
            </a:r>
            <a:r>
              <a:rPr lang="el-GR" b="1" dirty="0" smtClean="0">
                <a:solidFill>
                  <a:srgbClr val="0070C0"/>
                </a:solidFill>
              </a:rPr>
              <a:t>. </a:t>
            </a:r>
          </a:p>
          <a:p>
            <a:pPr marL="0" indent="0">
              <a:buNone/>
            </a:pPr>
            <a:r>
              <a:rPr lang="el-GR" dirty="0" smtClean="0"/>
              <a:t>	</a:t>
            </a:r>
            <a:r>
              <a:rPr lang="en-US" i="1" dirty="0" err="1" smtClean="0"/>
              <a:t>Feehally</a:t>
            </a:r>
            <a:r>
              <a:rPr lang="el-GR" i="1" dirty="0" smtClean="0"/>
              <a:t> </a:t>
            </a:r>
            <a:r>
              <a:rPr lang="en-US" i="1" dirty="0" smtClean="0"/>
              <a:t>J, Levy M, Monteiro RC. Jean </a:t>
            </a:r>
            <a:r>
              <a:rPr lang="en-US" i="1" dirty="0"/>
              <a:t>Berger (1930–2011</a:t>
            </a:r>
            <a:r>
              <a:rPr lang="en-US" i="1" dirty="0" smtClean="0"/>
              <a:t>)</a:t>
            </a:r>
            <a:r>
              <a:rPr lang="el-GR" i="1" dirty="0" smtClean="0"/>
              <a:t>. 	</a:t>
            </a:r>
            <a:r>
              <a:rPr lang="en-US" i="1" dirty="0" smtClean="0"/>
              <a:t>Kidney </a:t>
            </a:r>
            <a:r>
              <a:rPr lang="en-US" i="1" dirty="0" err="1" smtClean="0"/>
              <a:t>Int</a:t>
            </a:r>
            <a:r>
              <a:rPr lang="el-GR" i="1" dirty="0" smtClean="0"/>
              <a:t> </a:t>
            </a:r>
            <a:r>
              <a:rPr lang="el-GR" i="1" u="sng" dirty="0" smtClean="0"/>
              <a:t>2</a:t>
            </a:r>
            <a:r>
              <a:rPr lang="en-US" i="1" u="sng" dirty="0" smtClean="0"/>
              <a:t>011</a:t>
            </a:r>
            <a:r>
              <a:rPr lang="en-US" i="1" dirty="0"/>
              <a:t>) 80, 437–438.</a:t>
            </a:r>
            <a:endParaRPr lang="el-GR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8107"/>
            <a:ext cx="239077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893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1225</TotalTime>
  <Words>1899</Words>
  <Application>Microsoft Office PowerPoint</Application>
  <PresentationFormat>Προβολή στην οθόνη (4:3)</PresentationFormat>
  <Paragraphs>442</Paragraphs>
  <Slides>48</Slides>
  <Notes>1</Notes>
  <HiddenSlides>2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48</vt:i4>
      </vt:variant>
    </vt:vector>
  </HeadingPairs>
  <TitlesOfParts>
    <vt:vector size="49" baseType="lpstr">
      <vt:lpstr>Θέμα του Office</vt:lpstr>
      <vt:lpstr>Πορφύρα Henoch-Schonlein (HSP) </vt:lpstr>
      <vt:lpstr>Περίγραμμα</vt:lpstr>
      <vt:lpstr>Παρουσίαση περιστατικού </vt:lpstr>
      <vt:lpstr>Πορεία λευκωματουρίας 10/8-23/8/2018 (Λεύκωμα 24ώρου: 2.0 -6.8 g)  </vt:lpstr>
      <vt:lpstr>Παρουσίαση του PowerPoint</vt:lpstr>
      <vt:lpstr>Επανέλεγχος στις 10/10/2018</vt:lpstr>
      <vt:lpstr>Αλλεργική πορφύρα Henoch-Schonlein </vt:lpstr>
      <vt:lpstr>Ιστορικά στοιχεία</vt:lpstr>
      <vt:lpstr>H συμβολή του γάλλου Berger   στα νοσήματα  με εναποθέσεις IgA  </vt:lpstr>
      <vt:lpstr>Εισαγωγικά </vt:lpstr>
      <vt:lpstr>Εισαγωγικά </vt:lpstr>
      <vt:lpstr>Επιδημιολογία</vt:lpstr>
      <vt:lpstr>Παθογένεση</vt:lpstr>
      <vt:lpstr>Αιτιοπαθογένεια</vt:lpstr>
      <vt:lpstr>Παρουσίαση του PowerPoint</vt:lpstr>
      <vt:lpstr>Ανοσοσυμπλέγματα σε Πορφύρα Henoch- Schoenlein  με νεφρίτιδα και χωρίς νεφρίτιδα </vt:lpstr>
      <vt:lpstr>Κλινική εικόνα</vt:lpstr>
      <vt:lpstr>Πορφυρικό εξάνθημα </vt:lpstr>
      <vt:lpstr>Οίδημα μαλακών μορίων</vt:lpstr>
      <vt:lpstr>Αρθρίτιδα-αρθραλγία</vt:lpstr>
      <vt:lpstr>Προσβολή γαστρεντερικού</vt:lpstr>
      <vt:lpstr>Προσβολή νεφρών: 40-45% </vt:lpstr>
      <vt:lpstr>Προσβολή άλλων συστημάτων</vt:lpstr>
      <vt:lpstr>Διάγνωση</vt:lpstr>
      <vt:lpstr>Εργαστηριακά ευρήματα</vt:lpstr>
      <vt:lpstr>Διάγνωση</vt:lpstr>
      <vt:lpstr>Βιοψία/ ιστολογικά ευρήματα.</vt:lpstr>
      <vt:lpstr>Παρουσίαση του PowerPoint</vt:lpstr>
      <vt:lpstr>Ταξινόμηση κατά Oxford / ΜΕST</vt:lpstr>
      <vt:lpstr>Διάγνωση</vt:lpstr>
      <vt:lpstr>Κριτήρια κατά EULAR-PReS</vt:lpstr>
      <vt:lpstr>Θεραπεία</vt:lpstr>
      <vt:lpstr>Συμπτωματική Θεραπεία</vt:lpstr>
      <vt:lpstr>Κορτικοστεροειδή</vt:lpstr>
      <vt:lpstr>Κορτικοστεροειδή</vt:lpstr>
      <vt:lpstr>Ανoσοκατασταλτικά</vt:lpstr>
      <vt:lpstr>Πορεία-Πρόγνωση</vt:lpstr>
      <vt:lpstr>Παρακολούθηση</vt:lpstr>
      <vt:lpstr>Αλλεργική πορφύρα και IgA νεφροπάθεια: παρόμοιες ή διαφορετικές οντότητες ; </vt:lpstr>
      <vt:lpstr>IgA νεφροπάθεια (ν. Berger)</vt:lpstr>
      <vt:lpstr>Κλινική εικόνα IgA νεφροπάθειας</vt:lpstr>
      <vt:lpstr>Θεραπεία</vt:lpstr>
      <vt:lpstr>Παρουσίαση του PowerPoint</vt:lpstr>
      <vt:lpstr>Παρουσίαση του PowerPoint</vt:lpstr>
      <vt:lpstr>Συμπεράσματα</vt:lpstr>
      <vt:lpstr>Βιβλιογραφία</vt:lpstr>
      <vt:lpstr>Παρουσίαση του PowerPoint</vt:lpstr>
      <vt:lpstr>Ευχαριστούμε πολύ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0Διάγνωση</dc:title>
  <dc:creator>super user</dc:creator>
  <cp:lastModifiedBy>user</cp:lastModifiedBy>
  <cp:revision>275</cp:revision>
  <cp:lastPrinted>2018-11-04T22:44:58Z</cp:lastPrinted>
  <dcterms:created xsi:type="dcterms:W3CDTF">2018-11-01T19:46:35Z</dcterms:created>
  <dcterms:modified xsi:type="dcterms:W3CDTF">2018-11-13T21:10:09Z</dcterms:modified>
</cp:coreProperties>
</file>